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3" r:id="rId3"/>
    <p:sldId id="304" r:id="rId4"/>
    <p:sldId id="300" r:id="rId5"/>
    <p:sldId id="301" r:id="rId6"/>
    <p:sldId id="302" r:id="rId7"/>
    <p:sldId id="306" r:id="rId8"/>
    <p:sldId id="257" r:id="rId9"/>
    <p:sldId id="276" r:id="rId10"/>
    <p:sldId id="271" r:id="rId11"/>
    <p:sldId id="292" r:id="rId12"/>
    <p:sldId id="274" r:id="rId13"/>
    <p:sldId id="273" r:id="rId14"/>
    <p:sldId id="275" r:id="rId15"/>
    <p:sldId id="258" r:id="rId16"/>
    <p:sldId id="299" r:id="rId17"/>
    <p:sldId id="298" r:id="rId18"/>
    <p:sldId id="277" r:id="rId19"/>
    <p:sldId id="278" r:id="rId20"/>
    <p:sldId id="280" r:id="rId21"/>
    <p:sldId id="281" r:id="rId22"/>
    <p:sldId id="282" r:id="rId23"/>
    <p:sldId id="283" r:id="rId24"/>
    <p:sldId id="294" r:id="rId25"/>
    <p:sldId id="295" r:id="rId26"/>
    <p:sldId id="307" r:id="rId27"/>
    <p:sldId id="259" r:id="rId28"/>
    <p:sldId id="279" r:id="rId29"/>
    <p:sldId id="293" r:id="rId30"/>
    <p:sldId id="260" r:id="rId31"/>
    <p:sldId id="268" r:id="rId32"/>
    <p:sldId id="269" r:id="rId33"/>
    <p:sldId id="266" r:id="rId34"/>
    <p:sldId id="270" r:id="rId35"/>
    <p:sldId id="261" r:id="rId36"/>
    <p:sldId id="262" r:id="rId37"/>
    <p:sldId id="297" r:id="rId38"/>
    <p:sldId id="284" r:id="rId39"/>
    <p:sldId id="285" r:id="rId40"/>
    <p:sldId id="263" r:id="rId41"/>
    <p:sldId id="286" r:id="rId42"/>
    <p:sldId id="287" r:id="rId43"/>
    <p:sldId id="288" r:id="rId44"/>
    <p:sldId id="264" r:id="rId45"/>
    <p:sldId id="290" r:id="rId46"/>
    <p:sldId id="289" r:id="rId47"/>
    <p:sldId id="265" r:id="rId48"/>
    <p:sldId id="291" r:id="rId49"/>
    <p:sldId id="305" r:id="rId5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2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3C09F35-600C-49BE-9FC2-770E1238764D}" type="datetimeFigureOut">
              <a:rPr lang="fr-FR" smtClean="0"/>
              <a:pPr/>
              <a:t>15/11/2017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C09F35-600C-49BE-9FC2-770E1238764D}" type="datetimeFigureOut">
              <a:rPr lang="fr-FR" smtClean="0"/>
              <a:pPr/>
              <a:t>15/11/2017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C09F35-600C-49BE-9FC2-770E1238764D}" type="datetimeFigureOut">
              <a:rPr lang="fr-FR" smtClean="0"/>
              <a:pPr/>
              <a:t>15/11/2017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C09F35-600C-49BE-9FC2-770E1238764D}" type="datetimeFigureOut">
              <a:rPr lang="fr-FR" smtClean="0"/>
              <a:pPr/>
              <a:t>15/11/2017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3C09F35-600C-49BE-9FC2-770E1238764D}" type="datetimeFigureOut">
              <a:rPr lang="fr-FR" smtClean="0"/>
              <a:pPr/>
              <a:t>15/11/2017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3C09F35-600C-49BE-9FC2-770E1238764D}" type="datetimeFigureOut">
              <a:rPr lang="fr-FR" smtClean="0"/>
              <a:pPr/>
              <a:t>15/11/2017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3C09F35-600C-49BE-9FC2-770E1238764D}" type="datetimeFigureOut">
              <a:rPr lang="fr-FR" smtClean="0"/>
              <a:pPr/>
              <a:t>15/11/2017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A3C09F35-600C-49BE-9FC2-770E1238764D}" type="datetimeFigureOut">
              <a:rPr lang="fr-FR" smtClean="0"/>
              <a:pPr/>
              <a:t>15/11/2017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3C09F35-600C-49BE-9FC2-770E1238764D}" type="datetimeFigureOut">
              <a:rPr lang="fr-FR" smtClean="0"/>
              <a:pPr/>
              <a:t>15/11/2017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3C09F35-600C-49BE-9FC2-770E1238764D}" type="datetimeFigureOut">
              <a:rPr lang="fr-FR" smtClean="0"/>
              <a:pPr/>
              <a:t>15/11/2017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3C09F35-600C-49BE-9FC2-770E1238764D}" type="datetimeFigureOut">
              <a:rPr lang="fr-FR" smtClean="0"/>
              <a:pPr/>
              <a:t>15/11/2017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09F35-600C-49BE-9FC2-770E1238764D}" type="datetimeFigureOut">
              <a:rPr lang="fr-FR" smtClean="0"/>
              <a:pPr/>
              <a:t>15/11/2017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A95767-7732-490C-B546-5E5C01BA7AD3}"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jpeg"/><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umero1-scolarite.com/mathematiques/jeux-pedagogiques-en-mathematiques/mistigri-des-enigmes-mathematique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Tde886cljNI"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amazon.fr/Learning-Resources-dInitiation-Base-10-Brights/dp/B00S2XPK7A/ref=sr_1_1?ie=UTF8&amp;qid=1502462496&amp;sr=8-1&amp;keywords=cube+base+1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88962" y="2852936"/>
            <a:ext cx="7772400" cy="1470025"/>
          </a:xfrm>
        </p:spPr>
        <p:txBody>
          <a:bodyPr/>
          <a:lstStyle/>
          <a:p>
            <a:r>
              <a:rPr lang="fr-FR" dirty="0"/>
              <a:t>Les Outils </a:t>
            </a:r>
            <a:r>
              <a:rPr lang="fr-FR" dirty="0" smtClean="0"/>
              <a:t>Mathématiques pour enseigner au primaire et collège</a:t>
            </a:r>
            <a:endParaRPr lang="fr-FR" dirty="0"/>
          </a:p>
        </p:txBody>
      </p:sp>
      <p:sp>
        <p:nvSpPr>
          <p:cNvPr id="3" name="Sous-titre 2"/>
          <p:cNvSpPr>
            <a:spLocks noGrp="1"/>
          </p:cNvSpPr>
          <p:nvPr>
            <p:ph type="subTitle" idx="1"/>
          </p:nvPr>
        </p:nvSpPr>
        <p:spPr/>
        <p:txBody>
          <a:bodyPr/>
          <a:lstStyle/>
          <a:p>
            <a:endParaRPr lang="fr-FR" dirty="0"/>
          </a:p>
          <a:p>
            <a:r>
              <a:rPr lang="fr-FR" dirty="0"/>
              <a:t>Module 2</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404664"/>
            <a:ext cx="2798613" cy="25603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5BB3D38C-7DA0-49A8-9C35-0C135D32CFE1}"/>
              </a:ext>
            </a:extLst>
          </p:cNvPr>
          <p:cNvSpPr>
            <a:spLocks noGrp="1"/>
          </p:cNvSpPr>
          <p:nvPr>
            <p:ph idx="1"/>
          </p:nvPr>
        </p:nvSpPr>
        <p:spPr>
          <a:xfrm>
            <a:off x="457200" y="620688"/>
            <a:ext cx="8229600" cy="5505475"/>
          </a:xfrm>
        </p:spPr>
        <p:txBody>
          <a:bodyPr/>
          <a:lstStyle/>
          <a:p>
            <a:pPr algn="ctr">
              <a:buNone/>
            </a:pPr>
            <a:r>
              <a:rPr lang="fr-FR" dirty="0"/>
              <a:t>Cela permet d’aborder le concept d’addition : </a:t>
            </a:r>
            <a:r>
              <a:rPr lang="fr-FR" sz="2000" dirty="0">
                <a:solidFill>
                  <a:srgbClr val="FF0000"/>
                </a:solidFill>
              </a:rPr>
              <a:t>Additionner c’est mettre </a:t>
            </a:r>
            <a:r>
              <a:rPr lang="fr-FR" sz="2000" dirty="0" smtClean="0">
                <a:solidFill>
                  <a:srgbClr val="FF0000"/>
                </a:solidFill>
              </a:rPr>
              <a:t>ensemble, l’utilisation des cubes permet de faire les conversions d’unité en dizaine, ex: 11 unités= 1 dizaine + 1 unité, et ainsi de travailler le sens de la retenue</a:t>
            </a:r>
            <a:endParaRPr lang="fr-FR" sz="2000" dirty="0">
              <a:solidFill>
                <a:srgbClr val="FF0000"/>
              </a:solidFill>
            </a:endParaRPr>
          </a:p>
          <a:p>
            <a:pPr algn="ctr">
              <a:buNone/>
            </a:pPr>
            <a:endParaRPr lang="fr-FR" dirty="0">
              <a:solidFill>
                <a:srgbClr val="FF0000"/>
              </a:solidFill>
            </a:endParaRPr>
          </a:p>
          <a:p>
            <a:pPr>
              <a:buNone/>
            </a:pPr>
            <a:r>
              <a:rPr lang="fr-FR" dirty="0"/>
              <a:t>	</a:t>
            </a:r>
          </a:p>
        </p:txBody>
      </p:sp>
      <p:pic>
        <p:nvPicPr>
          <p:cNvPr id="5" name="Image 4">
            <a:extLst>
              <a:ext uri="{FF2B5EF4-FFF2-40B4-BE49-F238E27FC236}">
                <a16:creationId xmlns="" xmlns:a16="http://schemas.microsoft.com/office/drawing/2014/main" id="{08C6885A-FF4D-4D95-9178-8C059F81C5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24" y="2420888"/>
            <a:ext cx="7044935" cy="3717032"/>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17473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8FD5075-9410-4FDB-9FF3-65EA85B2C8EF}"/>
              </a:ext>
            </a:extLst>
          </p:cNvPr>
          <p:cNvSpPr>
            <a:spLocks noGrp="1"/>
          </p:cNvSpPr>
          <p:nvPr>
            <p:ph type="title"/>
          </p:nvPr>
        </p:nvSpPr>
        <p:spPr>
          <a:xfrm>
            <a:off x="457200" y="274638"/>
            <a:ext cx="8229600" cy="130026"/>
          </a:xfrm>
        </p:spPr>
        <p:txBody>
          <a:bodyPr>
            <a:normAutofit fontScale="90000"/>
          </a:bodyPr>
          <a:lstStyle/>
          <a:p>
            <a:endParaRPr lang="fr-FR" dirty="0"/>
          </a:p>
        </p:txBody>
      </p:sp>
      <p:pic>
        <p:nvPicPr>
          <p:cNvPr id="5" name="Espace réservé du contenu 4">
            <a:extLst>
              <a:ext uri="{FF2B5EF4-FFF2-40B4-BE49-F238E27FC236}">
                <a16:creationId xmlns="" xmlns:a16="http://schemas.microsoft.com/office/drawing/2014/main" id="{6FC790A8-EB5D-439D-B965-A80DD040D08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200" y="115888"/>
            <a:ext cx="8737600" cy="655320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972937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 xmlns:a16="http://schemas.microsoft.com/office/drawing/2014/main" id="{9BD5CCB0-4B59-4D48-98D9-9B74C43A8A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1700" y="620713"/>
            <a:ext cx="7340600" cy="550545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895790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81846F8A-EB0F-4609-855C-1B796BCAFA2B}"/>
              </a:ext>
            </a:extLst>
          </p:cNvPr>
          <p:cNvSpPr>
            <a:spLocks noGrp="1"/>
          </p:cNvSpPr>
          <p:nvPr>
            <p:ph idx="1"/>
          </p:nvPr>
        </p:nvSpPr>
        <p:spPr>
          <a:xfrm>
            <a:off x="611560" y="485964"/>
            <a:ext cx="8229600" cy="5534075"/>
          </a:xfrm>
        </p:spPr>
        <p:txBody>
          <a:bodyPr/>
          <a:lstStyle/>
          <a:p>
            <a:pPr>
              <a:buNone/>
            </a:pPr>
            <a:r>
              <a:rPr lang="fr-FR" dirty="0"/>
              <a:t>et de soustraction :</a:t>
            </a:r>
          </a:p>
          <a:p>
            <a:pPr algn="ctr">
              <a:buNone/>
            </a:pPr>
            <a:r>
              <a:rPr lang="fr-FR" dirty="0"/>
              <a:t>	</a:t>
            </a:r>
            <a:r>
              <a:rPr lang="fr-FR" sz="2000" dirty="0">
                <a:solidFill>
                  <a:srgbClr val="FF0000"/>
                </a:solidFill>
              </a:rPr>
              <a:t>Soustraire c’est retirer</a:t>
            </a:r>
            <a:r>
              <a:rPr lang="fr-FR" sz="2000" dirty="0" smtClean="0">
                <a:solidFill>
                  <a:srgbClr val="FF0000"/>
                </a:solidFill>
              </a:rPr>
              <a:t>. Attention, une soustraction n’est absolument une addition à trou, ne jamais l’enseigner ainsi</a:t>
            </a:r>
            <a:endParaRPr lang="fr-FR" sz="2000" dirty="0">
              <a:solidFill>
                <a:srgbClr val="FF0000"/>
              </a:solidFill>
            </a:endParaRPr>
          </a:p>
          <a:p>
            <a:endParaRPr lang="fr-FR" dirty="0"/>
          </a:p>
        </p:txBody>
      </p:sp>
      <p:pic>
        <p:nvPicPr>
          <p:cNvPr id="5" name="Image 4">
            <a:extLst>
              <a:ext uri="{FF2B5EF4-FFF2-40B4-BE49-F238E27FC236}">
                <a16:creationId xmlns="" xmlns:a16="http://schemas.microsoft.com/office/drawing/2014/main" id="{0E92D680-EF69-4C13-9D5C-3C04B97C0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780928"/>
            <a:ext cx="6516216" cy="3675129"/>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37933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3D5BAC8B-5FAF-440D-92A1-A89CE4323EAB}"/>
              </a:ext>
            </a:extLst>
          </p:cNvPr>
          <p:cNvSpPr>
            <a:spLocks noGrp="1"/>
          </p:cNvSpPr>
          <p:nvPr>
            <p:ph idx="1"/>
          </p:nvPr>
        </p:nvSpPr>
        <p:spPr>
          <a:xfrm>
            <a:off x="457200" y="0"/>
            <a:ext cx="8229600" cy="6126163"/>
          </a:xfrm>
        </p:spPr>
        <p:txBody>
          <a:bodyPr/>
          <a:lstStyle/>
          <a:p>
            <a:r>
              <a:rPr lang="fr-FR" sz="1800" dirty="0">
                <a:solidFill>
                  <a:srgbClr val="002060"/>
                </a:solidFill>
              </a:rPr>
              <a:t>En parallèle avec la pose de ces opérations, cela permet de travailler la notion de retenue ou d’échange avec les cubes. Pour l’addition, on transforme 10 cubes en 1 barrette de 10 et/ou 10 barrettes de 10 en un carré de 100. Pour la soustraction, on transforme une barrette de 10 en 10 cubes et/ou un carré de 100 en 10 barrettes de 10.</a:t>
            </a:r>
          </a:p>
          <a:p>
            <a:endParaRPr lang="fr-FR" sz="1800" dirty="0">
              <a:solidFill>
                <a:srgbClr val="002060"/>
              </a:solidFill>
            </a:endParaRPr>
          </a:p>
          <a:p>
            <a:endParaRPr lang="fr-FR" dirty="0">
              <a:solidFill>
                <a:srgbClr val="002060"/>
              </a:solidFill>
            </a:endParaRPr>
          </a:p>
          <a:p>
            <a:endParaRPr lang="fr-FR" dirty="0"/>
          </a:p>
        </p:txBody>
      </p:sp>
      <p:pic>
        <p:nvPicPr>
          <p:cNvPr id="5" name="Image 4">
            <a:extLst>
              <a:ext uri="{FF2B5EF4-FFF2-40B4-BE49-F238E27FC236}">
                <a16:creationId xmlns="" xmlns:a16="http://schemas.microsoft.com/office/drawing/2014/main" id="{2DFBAC72-39F4-476D-BB3E-5A23452CA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84784"/>
            <a:ext cx="9144000" cy="5373216"/>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89" y="5661248"/>
            <a:ext cx="755576" cy="691240"/>
          </a:xfrm>
          <a:prstGeom prst="rect">
            <a:avLst/>
          </a:prstGeom>
        </p:spPr>
      </p:pic>
      <p:sp>
        <p:nvSpPr>
          <p:cNvPr id="7" name="ZoneTexte 6"/>
          <p:cNvSpPr txBox="1"/>
          <p:nvPr/>
        </p:nvSpPr>
        <p:spPr>
          <a:xfrm>
            <a:off x="958866" y="5764670"/>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089152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telier des nombres 1.jpg"/>
          <p:cNvPicPr>
            <a:picLocks noChangeAspect="1"/>
          </p:cNvPicPr>
          <p:nvPr/>
        </p:nvPicPr>
        <p:blipFill>
          <a:blip r:embed="rId2"/>
          <a:stretch>
            <a:fillRect/>
          </a:stretch>
        </p:blipFill>
        <p:spPr>
          <a:xfrm>
            <a:off x="1844" y="620688"/>
            <a:ext cx="3922084" cy="6237312"/>
          </a:xfrm>
          <a:prstGeom prst="rect">
            <a:avLst/>
          </a:prstGeom>
        </p:spPr>
      </p:pic>
      <p:sp>
        <p:nvSpPr>
          <p:cNvPr id="2" name="Titre 1"/>
          <p:cNvSpPr>
            <a:spLocks noGrp="1"/>
          </p:cNvSpPr>
          <p:nvPr>
            <p:ph type="title"/>
          </p:nvPr>
        </p:nvSpPr>
        <p:spPr>
          <a:xfrm>
            <a:off x="457200" y="0"/>
            <a:ext cx="8229600" cy="620688"/>
          </a:xfrm>
        </p:spPr>
        <p:txBody>
          <a:bodyPr>
            <a:normAutofit fontScale="90000"/>
          </a:bodyPr>
          <a:lstStyle/>
          <a:p>
            <a:r>
              <a:rPr lang="fr-FR" dirty="0"/>
              <a:t>Atelier des nombres</a:t>
            </a:r>
          </a:p>
        </p:txBody>
      </p:sp>
      <p:sp>
        <p:nvSpPr>
          <p:cNvPr id="3" name="Espace réservé du contenu 2"/>
          <p:cNvSpPr>
            <a:spLocks noGrp="1"/>
          </p:cNvSpPr>
          <p:nvPr>
            <p:ph idx="1"/>
          </p:nvPr>
        </p:nvSpPr>
        <p:spPr>
          <a:xfrm>
            <a:off x="0" y="1066768"/>
            <a:ext cx="8229600" cy="5054617"/>
          </a:xfrm>
        </p:spPr>
        <p:txBody>
          <a:bodyPr>
            <a:normAutofit/>
          </a:bodyPr>
          <a:lstStyle/>
          <a:p>
            <a:pPr>
              <a:buNone/>
            </a:pPr>
            <a:endParaRPr lang="fr-FR" sz="1800" dirty="0"/>
          </a:p>
          <a:p>
            <a:pPr>
              <a:buNone/>
            </a:pPr>
            <a:endParaRPr lang="fr-FR" sz="1800" dirty="0"/>
          </a:p>
        </p:txBody>
      </p:sp>
      <p:pic>
        <p:nvPicPr>
          <p:cNvPr id="6" name="Image 5">
            <a:extLst>
              <a:ext uri="{FF2B5EF4-FFF2-40B4-BE49-F238E27FC236}">
                <a16:creationId xmlns="" xmlns:a16="http://schemas.microsoft.com/office/drawing/2014/main" id="{0747FC9E-9351-4E09-9D71-32BC98F90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744" y="620688"/>
            <a:ext cx="5429256" cy="623731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0F907ED1-912C-4ED5-8CB4-FB763B725AA1}"/>
              </a:ext>
            </a:extLst>
          </p:cNvPr>
          <p:cNvSpPr>
            <a:spLocks noGrp="1"/>
          </p:cNvSpPr>
          <p:nvPr>
            <p:ph idx="1"/>
          </p:nvPr>
        </p:nvSpPr>
        <p:spPr>
          <a:xfrm>
            <a:off x="457200" y="274638"/>
            <a:ext cx="8229600" cy="6394722"/>
          </a:xfrm>
        </p:spPr>
        <p:txBody>
          <a:bodyPr>
            <a:normAutofit lnSpcReduction="10000"/>
          </a:bodyPr>
          <a:lstStyle/>
          <a:p>
            <a:r>
              <a:rPr lang="fr-FR" dirty="0"/>
              <a:t>Il est indispensable pour tous les élèves </a:t>
            </a:r>
            <a:r>
              <a:rPr lang="fr-FR" dirty="0" err="1"/>
              <a:t>dyscalculiques</a:t>
            </a:r>
            <a:r>
              <a:rPr lang="fr-FR" dirty="0"/>
              <a:t> mais est également très pratique pour tous les élèves de primaire et début de collège. Il permet à l'élève de bien visualiser les grands nombres qui sont parfois difficiles à écrire (écrire un million cinq cent mille cinq n'est pas toujours évident même pour les forts en mathématiques) . Il permet également de mieux comprendre la place des zéros inutiles dans les nombres décimaux et aussi de mieux appréhender leur comparaison (par exemple savoir ce qui est le plus grand entre 4,107 ou 4,12 n'est pas toujours évident pour un élève)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823293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D3659E2F-0B52-4415-978A-393AFDC5138A}"/>
              </a:ext>
            </a:extLst>
          </p:cNvPr>
          <p:cNvSpPr>
            <a:spLocks noGrp="1"/>
          </p:cNvSpPr>
          <p:nvPr>
            <p:ph idx="1"/>
          </p:nvPr>
        </p:nvSpPr>
        <p:spPr>
          <a:xfrm>
            <a:off x="410003" y="980728"/>
            <a:ext cx="8229600" cy="5649491"/>
          </a:xfrm>
        </p:spPr>
        <p:txBody>
          <a:bodyPr/>
          <a:lstStyle/>
          <a:p>
            <a:pPr>
              <a:buNone/>
            </a:pPr>
            <a:r>
              <a:rPr lang="fr-FR" dirty="0"/>
              <a:t>Cartes symboles : en les superposant, cela permet de travailler la composition d’un nombre.  </a:t>
            </a:r>
          </a:p>
          <a:p>
            <a:pPr>
              <a:buNone/>
            </a:pPr>
            <a:r>
              <a:rPr lang="fr-FR" dirty="0"/>
              <a:t>Importance de la place d’un chiffre dans un nombre </a:t>
            </a:r>
          </a:p>
          <a:p>
            <a:pPr>
              <a:buNone/>
            </a:pPr>
            <a:r>
              <a:rPr lang="fr-FR" dirty="0"/>
              <a:t>Décomposition d’un nombre</a:t>
            </a:r>
          </a:p>
          <a:p>
            <a:pPr>
              <a:buNone/>
            </a:pPr>
            <a:r>
              <a:rPr lang="fr-FR" dirty="0"/>
              <a:t>Lien avec écriture des nombres décimaux</a:t>
            </a:r>
          </a:p>
          <a:p>
            <a:pPr>
              <a:buNone/>
            </a:pPr>
            <a:r>
              <a:rPr lang="fr-FR" dirty="0"/>
              <a:t>Lien avec écriture fractionnaire</a:t>
            </a:r>
          </a:p>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543331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9AB2DB5-BD60-49E4-ADBC-0E3B6FC9BB7D}"/>
              </a:ext>
            </a:extLst>
          </p:cNvPr>
          <p:cNvSpPr>
            <a:spLocks noGrp="1"/>
          </p:cNvSpPr>
          <p:nvPr>
            <p:ph type="title"/>
          </p:nvPr>
        </p:nvSpPr>
        <p:spPr>
          <a:xfrm>
            <a:off x="457200" y="274638"/>
            <a:ext cx="8229600" cy="58018"/>
          </a:xfrm>
        </p:spPr>
        <p:txBody>
          <a:bodyPr>
            <a:normAutofit fontScale="90000"/>
          </a:bodyPr>
          <a:lstStyle/>
          <a:p>
            <a:endParaRPr lang="fr-FR" dirty="0"/>
          </a:p>
        </p:txBody>
      </p:sp>
      <p:pic>
        <p:nvPicPr>
          <p:cNvPr id="5" name="Espace réservé du contenu 4">
            <a:extLst>
              <a:ext uri="{FF2B5EF4-FFF2-40B4-BE49-F238E27FC236}">
                <a16:creationId xmlns="" xmlns:a16="http://schemas.microsoft.com/office/drawing/2014/main" id="{E23FEF05-D9E4-4A77-893D-F1F41FFD267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274638"/>
            <a:ext cx="8712968" cy="6394722"/>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221264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749E712-7C96-4080-B1BD-3D90DBF33311}"/>
              </a:ext>
            </a:extLst>
          </p:cNvPr>
          <p:cNvSpPr>
            <a:spLocks noGrp="1"/>
          </p:cNvSpPr>
          <p:nvPr>
            <p:ph type="title"/>
          </p:nvPr>
        </p:nvSpPr>
        <p:spPr>
          <a:xfrm>
            <a:off x="457200" y="274638"/>
            <a:ext cx="8229600" cy="130026"/>
          </a:xfrm>
        </p:spPr>
        <p:txBody>
          <a:bodyPr>
            <a:normAutofit fontScale="90000"/>
          </a:bodyPr>
          <a:lstStyle/>
          <a:p>
            <a:endParaRPr lang="fr-FR" dirty="0"/>
          </a:p>
        </p:txBody>
      </p:sp>
      <p:pic>
        <p:nvPicPr>
          <p:cNvPr id="5" name="Espace réservé du contenu 4">
            <a:extLst>
              <a:ext uri="{FF2B5EF4-FFF2-40B4-BE49-F238E27FC236}">
                <a16:creationId xmlns="" xmlns:a16="http://schemas.microsoft.com/office/drawing/2014/main" id="{CD48999F-3861-41D0-9014-F82AA7B5ECE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0"/>
            <a:ext cx="8856984" cy="6597352"/>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612220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base de notre méthode</a:t>
            </a:r>
            <a:endParaRPr lang="fr-FR" dirty="0"/>
          </a:p>
        </p:txBody>
      </p:sp>
      <p:sp>
        <p:nvSpPr>
          <p:cNvPr id="3" name="Espace réservé du contenu 2"/>
          <p:cNvSpPr>
            <a:spLocks noGrp="1"/>
          </p:cNvSpPr>
          <p:nvPr>
            <p:ph idx="1"/>
          </p:nvPr>
        </p:nvSpPr>
        <p:spPr>
          <a:xfrm>
            <a:off x="395536" y="1484784"/>
            <a:ext cx="8229600" cy="4525963"/>
          </a:xfrm>
        </p:spPr>
        <p:txBody>
          <a:bodyPr>
            <a:normAutofit fontScale="25000" lnSpcReduction="20000"/>
          </a:bodyPr>
          <a:lstStyle/>
          <a:p>
            <a:pPr marL="0" lvl="1" indent="0">
              <a:buNone/>
            </a:pPr>
            <a:r>
              <a:rPr lang="fr-FR" sz="8000" dirty="0"/>
              <a:t>L’Utilisation de matériel pédagogique associée à des techniques de Gestion </a:t>
            </a:r>
            <a:r>
              <a:rPr lang="fr-FR" sz="8000" dirty="0" smtClean="0"/>
              <a:t>mentale.</a:t>
            </a:r>
          </a:p>
          <a:p>
            <a:pPr marL="0" lvl="1" indent="0">
              <a:buNone/>
            </a:pPr>
            <a:endParaRPr lang="fr-FR" sz="8000" dirty="0"/>
          </a:p>
          <a:p>
            <a:pPr>
              <a:buNone/>
            </a:pPr>
            <a:r>
              <a:rPr lang="fr-FR" sz="8000" dirty="0" smtClean="0"/>
              <a:t>La </a:t>
            </a:r>
            <a:r>
              <a:rPr lang="fr-FR" sz="8000" dirty="0"/>
              <a:t>gestion mentale décrit de manière très précise les divers mécanismes </a:t>
            </a:r>
            <a:r>
              <a:rPr lang="fr-FR" sz="8000" dirty="0" smtClean="0"/>
              <a:t>et fonctionnements </a:t>
            </a:r>
            <a:r>
              <a:rPr lang="fr-FR" sz="8000" dirty="0"/>
              <a:t>mentaux qui entrent en jeu de manière consciente dans tout apprentissage, qu’il soit concret ou abstrait. </a:t>
            </a:r>
            <a:r>
              <a:rPr lang="fr-FR" sz="5000" dirty="0"/>
              <a:t/>
            </a:r>
            <a:br>
              <a:rPr lang="fr-FR" sz="5000" dirty="0"/>
            </a:br>
            <a:r>
              <a:rPr lang="fr-FR" sz="5000" dirty="0"/>
              <a:t/>
            </a:r>
            <a:br>
              <a:rPr lang="fr-FR" sz="5000" dirty="0"/>
            </a:br>
            <a:r>
              <a:rPr lang="fr-FR" sz="5000" dirty="0"/>
              <a:t> </a:t>
            </a:r>
            <a:r>
              <a:rPr lang="fr-FR" sz="8000" dirty="0"/>
              <a:t>  L’analyse des habitudes mentales de très nombreux sujets a permis à A. de La </a:t>
            </a:r>
            <a:r>
              <a:rPr lang="fr-FR" sz="8000" dirty="0" err="1"/>
              <a:t>Garanderie</a:t>
            </a:r>
            <a:r>
              <a:rPr lang="fr-FR" sz="8000" dirty="0"/>
              <a:t>, l’initiateur de la gestion mentale, de répertorier une grande diversité de fonctionnements cognitifs. Cette étude lui a permis de mettre en évidence le rôle fondamental de l’évocation comme outil de la pensée. Il a en outre explicité les processus mentaux qu’il convient de mettre en place pour effectuer ce qu’il appelle les « gestes » mentaux essentiels, à savoir : </a:t>
            </a:r>
          </a:p>
          <a:p>
            <a:r>
              <a:rPr lang="fr-FR" sz="6200" b="1" dirty="0"/>
              <a:t>faire attention, </a:t>
            </a:r>
          </a:p>
          <a:p>
            <a:r>
              <a:rPr lang="fr-FR" sz="6200" b="1" dirty="0"/>
              <a:t>mémoriser, </a:t>
            </a:r>
          </a:p>
          <a:p>
            <a:r>
              <a:rPr lang="fr-FR" sz="6200" b="1" dirty="0"/>
              <a:t>comprendre, </a:t>
            </a:r>
          </a:p>
          <a:p>
            <a:r>
              <a:rPr lang="fr-FR" sz="6200" b="1" dirty="0"/>
              <a:t>réfléchir </a:t>
            </a:r>
          </a:p>
          <a:p>
            <a:r>
              <a:rPr lang="fr-FR" sz="6200" b="1" dirty="0"/>
              <a:t> imaginer</a:t>
            </a:r>
            <a:r>
              <a:rPr lang="fr-FR" sz="6200" dirty="0"/>
              <a:t>.</a:t>
            </a:r>
          </a:p>
          <a:p>
            <a:endParaRPr lang="fr-FR" dirty="0"/>
          </a:p>
        </p:txBody>
      </p:sp>
    </p:spTree>
    <p:extLst>
      <p:ext uri="{BB962C8B-B14F-4D97-AF65-F5344CB8AC3E}">
        <p14:creationId xmlns:p14="http://schemas.microsoft.com/office/powerpoint/2010/main" val="2781157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7D84653-F5DE-4DD9-968A-C9AA07700333}"/>
              </a:ext>
            </a:extLst>
          </p:cNvPr>
          <p:cNvSpPr>
            <a:spLocks noGrp="1"/>
          </p:cNvSpPr>
          <p:nvPr>
            <p:ph type="title"/>
          </p:nvPr>
        </p:nvSpPr>
        <p:spPr>
          <a:xfrm>
            <a:off x="457200" y="274638"/>
            <a:ext cx="8229600" cy="58018"/>
          </a:xfrm>
        </p:spPr>
        <p:txBody>
          <a:bodyPr>
            <a:normAutofit fontScale="90000"/>
          </a:bodyPr>
          <a:lstStyle/>
          <a:p>
            <a:endParaRPr lang="fr-FR" dirty="0"/>
          </a:p>
        </p:txBody>
      </p:sp>
      <p:pic>
        <p:nvPicPr>
          <p:cNvPr id="5" name="Espace réservé du contenu 4">
            <a:extLst>
              <a:ext uri="{FF2B5EF4-FFF2-40B4-BE49-F238E27FC236}">
                <a16:creationId xmlns="" xmlns:a16="http://schemas.microsoft.com/office/drawing/2014/main" id="{86115CDF-EEEB-4892-BF6D-FFE1E4FA8A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88640"/>
            <a:ext cx="8856983" cy="6408711"/>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542058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AC80485-9A25-4210-8A91-FDD98F53BA4C}"/>
              </a:ext>
            </a:extLst>
          </p:cNvPr>
          <p:cNvSpPr>
            <a:spLocks noGrp="1"/>
          </p:cNvSpPr>
          <p:nvPr>
            <p:ph type="title"/>
          </p:nvPr>
        </p:nvSpPr>
        <p:spPr>
          <a:xfrm>
            <a:off x="457200" y="274638"/>
            <a:ext cx="8229600" cy="58018"/>
          </a:xfrm>
        </p:spPr>
        <p:txBody>
          <a:bodyPr>
            <a:normAutofit fontScale="90000"/>
          </a:bodyPr>
          <a:lstStyle/>
          <a:p>
            <a:endParaRPr lang="fr-FR" dirty="0"/>
          </a:p>
        </p:txBody>
      </p:sp>
      <p:pic>
        <p:nvPicPr>
          <p:cNvPr id="5" name="Espace réservé du contenu 4">
            <a:extLst>
              <a:ext uri="{FF2B5EF4-FFF2-40B4-BE49-F238E27FC236}">
                <a16:creationId xmlns="" xmlns:a16="http://schemas.microsoft.com/office/drawing/2014/main" id="{66F040C0-A400-408C-BB82-82A0AAD7B6B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1" y="0"/>
            <a:ext cx="8712968" cy="666936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668618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1217D7F-F308-4E69-A9EF-9A6FF09992B0}"/>
              </a:ext>
            </a:extLst>
          </p:cNvPr>
          <p:cNvSpPr>
            <a:spLocks noGrp="1"/>
          </p:cNvSpPr>
          <p:nvPr>
            <p:ph type="title"/>
          </p:nvPr>
        </p:nvSpPr>
        <p:spPr>
          <a:xfrm>
            <a:off x="457200" y="274638"/>
            <a:ext cx="8229600" cy="130026"/>
          </a:xfrm>
        </p:spPr>
        <p:txBody>
          <a:bodyPr>
            <a:normAutofit fontScale="90000"/>
          </a:bodyPr>
          <a:lstStyle/>
          <a:p>
            <a:endParaRPr lang="fr-FR" dirty="0"/>
          </a:p>
        </p:txBody>
      </p:sp>
      <p:pic>
        <p:nvPicPr>
          <p:cNvPr id="5" name="Espace réservé du contenu 4">
            <a:extLst>
              <a:ext uri="{FF2B5EF4-FFF2-40B4-BE49-F238E27FC236}">
                <a16:creationId xmlns="" xmlns:a16="http://schemas.microsoft.com/office/drawing/2014/main" id="{B9186BC2-8F94-4937-98CC-0D1C604322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0"/>
            <a:ext cx="8784975" cy="666936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33925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DC3897F-FAE7-487E-A627-A8AB977312CA}"/>
              </a:ext>
            </a:extLst>
          </p:cNvPr>
          <p:cNvSpPr>
            <a:spLocks noGrp="1"/>
          </p:cNvSpPr>
          <p:nvPr>
            <p:ph type="title"/>
          </p:nvPr>
        </p:nvSpPr>
        <p:spPr>
          <a:xfrm>
            <a:off x="457200" y="274638"/>
            <a:ext cx="8229600" cy="130026"/>
          </a:xfrm>
        </p:spPr>
        <p:txBody>
          <a:bodyPr>
            <a:normAutofit fontScale="90000"/>
          </a:bodyPr>
          <a:lstStyle/>
          <a:p>
            <a:endParaRPr lang="fr-FR" dirty="0"/>
          </a:p>
        </p:txBody>
      </p:sp>
      <p:pic>
        <p:nvPicPr>
          <p:cNvPr id="5" name="Espace réservé du contenu 4">
            <a:extLst>
              <a:ext uri="{FF2B5EF4-FFF2-40B4-BE49-F238E27FC236}">
                <a16:creationId xmlns="" xmlns:a16="http://schemas.microsoft.com/office/drawing/2014/main" id="{ECAB431A-18C3-4B43-9B3E-3710B2F614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1" y="116632"/>
            <a:ext cx="8568952" cy="6552728"/>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886486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A0D41A9-7DF9-490B-A574-DC3FC6501679}"/>
              </a:ext>
            </a:extLst>
          </p:cNvPr>
          <p:cNvSpPr>
            <a:spLocks noGrp="1"/>
          </p:cNvSpPr>
          <p:nvPr>
            <p:ph type="title"/>
          </p:nvPr>
        </p:nvSpPr>
        <p:spPr>
          <a:xfrm>
            <a:off x="457200" y="274638"/>
            <a:ext cx="8229600" cy="418058"/>
          </a:xfrm>
        </p:spPr>
        <p:txBody>
          <a:bodyPr>
            <a:noAutofit/>
          </a:bodyPr>
          <a:lstStyle/>
          <a:p>
            <a:r>
              <a:rPr lang="fr-FR" sz="5400" dirty="0"/>
              <a:t>Le tableau de la division</a:t>
            </a:r>
          </a:p>
        </p:txBody>
      </p:sp>
      <p:sp>
        <p:nvSpPr>
          <p:cNvPr id="3" name="Espace réservé du contenu 2">
            <a:extLst>
              <a:ext uri="{FF2B5EF4-FFF2-40B4-BE49-F238E27FC236}">
                <a16:creationId xmlns="" xmlns:a16="http://schemas.microsoft.com/office/drawing/2014/main" id="{E499E428-FEA1-4E02-A261-30DAF15B3EA2}"/>
              </a:ext>
            </a:extLst>
          </p:cNvPr>
          <p:cNvSpPr>
            <a:spLocks noGrp="1"/>
          </p:cNvSpPr>
          <p:nvPr>
            <p:ph idx="1"/>
          </p:nvPr>
        </p:nvSpPr>
        <p:spPr>
          <a:xfrm>
            <a:off x="107504" y="764704"/>
            <a:ext cx="8928992" cy="5976664"/>
          </a:xfrm>
        </p:spPr>
        <p:txBody>
          <a:bodyPr>
            <a:normAutofit/>
          </a:bodyPr>
          <a:lstStyle/>
          <a:p>
            <a:pPr marL="0" indent="0" algn="ctr">
              <a:buNone/>
            </a:pPr>
            <a:endParaRPr lang="fr-FR" sz="4000" dirty="0"/>
          </a:p>
          <a:p>
            <a:pPr marL="0" indent="0" algn="ctr">
              <a:buNone/>
            </a:pPr>
            <a:endParaRPr lang="fr-FR" sz="4000" dirty="0"/>
          </a:p>
          <a:p>
            <a:pPr marL="0" indent="0" algn="ctr">
              <a:buNone/>
            </a:pPr>
            <a:r>
              <a:rPr lang="fr-FR" sz="4000" dirty="0"/>
              <a:t>A l’aide de jetons ou de cubes, cela permet de faire vivre le concept de partage équitable </a:t>
            </a:r>
            <a:r>
              <a:rPr lang="fr-FR" sz="4000" dirty="0" smtClean="0"/>
              <a:t>avec un quotient </a:t>
            </a:r>
          </a:p>
          <a:p>
            <a:pPr marL="0" indent="0" algn="ctr">
              <a:buNone/>
            </a:pPr>
            <a:r>
              <a:rPr lang="fr-FR" sz="4000" dirty="0" smtClean="0"/>
              <a:t>strictement </a:t>
            </a:r>
            <a:r>
              <a:rPr lang="fr-FR" sz="4000" dirty="0"/>
              <a:t>inférieur à </a:t>
            </a:r>
            <a:r>
              <a:rPr lang="fr-FR" sz="4000" dirty="0" smtClean="0"/>
              <a:t>10: diviser c’est trouver la quantité pour un</a:t>
            </a:r>
            <a:endParaRPr lang="fr-FR" sz="4000" dirty="0"/>
          </a:p>
          <a:p>
            <a:pPr algn="ctr"/>
            <a:endParaRPr lang="fr-FR" sz="16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839330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762269816"/>
              </p:ext>
            </p:extLst>
          </p:nvPr>
        </p:nvGraphicFramePr>
        <p:xfrm>
          <a:off x="0" y="116632"/>
          <a:ext cx="9108502" cy="6767655"/>
        </p:xfrm>
        <a:graphic>
          <a:graphicData uri="http://schemas.openxmlformats.org/drawingml/2006/table">
            <a:tbl>
              <a:tblPr firstRow="1" bandRow="1">
                <a:tableStyleId>{F5AB1C69-6EDB-4FF4-983F-18BD219EF322}</a:tableStyleId>
              </a:tblPr>
              <a:tblGrid>
                <a:gridCol w="925321">
                  <a:extLst>
                    <a:ext uri="{9D8B030D-6E8A-4147-A177-3AD203B41FA5}">
                      <a16:colId xmlns="" xmlns:a16="http://schemas.microsoft.com/office/drawing/2014/main" val="20000"/>
                    </a:ext>
                  </a:extLst>
                </a:gridCol>
                <a:gridCol w="925321">
                  <a:extLst>
                    <a:ext uri="{9D8B030D-6E8A-4147-A177-3AD203B41FA5}">
                      <a16:colId xmlns="" xmlns:a16="http://schemas.microsoft.com/office/drawing/2014/main" val="20001"/>
                    </a:ext>
                  </a:extLst>
                </a:gridCol>
                <a:gridCol w="925321">
                  <a:extLst>
                    <a:ext uri="{9D8B030D-6E8A-4147-A177-3AD203B41FA5}">
                      <a16:colId xmlns="" xmlns:a16="http://schemas.microsoft.com/office/drawing/2014/main" val="20002"/>
                    </a:ext>
                  </a:extLst>
                </a:gridCol>
                <a:gridCol w="925321">
                  <a:extLst>
                    <a:ext uri="{9D8B030D-6E8A-4147-A177-3AD203B41FA5}">
                      <a16:colId xmlns="" xmlns:a16="http://schemas.microsoft.com/office/drawing/2014/main" val="20003"/>
                    </a:ext>
                  </a:extLst>
                </a:gridCol>
                <a:gridCol w="925321">
                  <a:extLst>
                    <a:ext uri="{9D8B030D-6E8A-4147-A177-3AD203B41FA5}">
                      <a16:colId xmlns="" xmlns:a16="http://schemas.microsoft.com/office/drawing/2014/main" val="20004"/>
                    </a:ext>
                  </a:extLst>
                </a:gridCol>
                <a:gridCol w="925321">
                  <a:extLst>
                    <a:ext uri="{9D8B030D-6E8A-4147-A177-3AD203B41FA5}">
                      <a16:colId xmlns="" xmlns:a16="http://schemas.microsoft.com/office/drawing/2014/main" val="20005"/>
                    </a:ext>
                  </a:extLst>
                </a:gridCol>
                <a:gridCol w="925321">
                  <a:extLst>
                    <a:ext uri="{9D8B030D-6E8A-4147-A177-3AD203B41FA5}">
                      <a16:colId xmlns="" xmlns:a16="http://schemas.microsoft.com/office/drawing/2014/main" val="20006"/>
                    </a:ext>
                  </a:extLst>
                </a:gridCol>
                <a:gridCol w="925321">
                  <a:extLst>
                    <a:ext uri="{9D8B030D-6E8A-4147-A177-3AD203B41FA5}">
                      <a16:colId xmlns="" xmlns:a16="http://schemas.microsoft.com/office/drawing/2014/main" val="20007"/>
                    </a:ext>
                  </a:extLst>
                </a:gridCol>
                <a:gridCol w="925321">
                  <a:extLst>
                    <a:ext uri="{9D8B030D-6E8A-4147-A177-3AD203B41FA5}">
                      <a16:colId xmlns="" xmlns:a16="http://schemas.microsoft.com/office/drawing/2014/main" val="20008"/>
                    </a:ext>
                  </a:extLst>
                </a:gridCol>
                <a:gridCol w="780613">
                  <a:extLst>
                    <a:ext uri="{9D8B030D-6E8A-4147-A177-3AD203B41FA5}">
                      <a16:colId xmlns="" xmlns:a16="http://schemas.microsoft.com/office/drawing/2014/main" val="20009"/>
                    </a:ext>
                  </a:extLst>
                </a:gridCol>
              </a:tblGrid>
              <a:tr h="542690">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fr-FR" sz="2800" dirty="0">
                          <a:solidFill>
                            <a:schemeClr val="tx1"/>
                          </a:solidFill>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83075">
                <a:tc>
                  <a:txBody>
                    <a:bodyPr/>
                    <a:lstStyle/>
                    <a:p>
                      <a:endParaRPr lang="fr-FR" dirty="0"/>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83075">
                <a:tc>
                  <a:txBody>
                    <a:bodyPr/>
                    <a:lstStyle/>
                    <a:p>
                      <a:endParaRPr lang="fr-FR" sz="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0002"/>
                  </a:ext>
                </a:extLst>
              </a:tr>
              <a:tr h="606535">
                <a:tc>
                  <a:txBody>
                    <a:bodyPr/>
                    <a:lstStyle/>
                    <a:p>
                      <a:pPr algn="ctr"/>
                      <a:r>
                        <a:rPr lang="fr-FR" sz="3200" b="1" dirty="0"/>
                        <a:t>1</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606535">
                <a:tc>
                  <a:txBody>
                    <a:bodyPr/>
                    <a:lstStyle/>
                    <a:p>
                      <a:pPr algn="ctr"/>
                      <a:r>
                        <a:rPr lang="fr-FR" sz="3200" b="1" dirty="0"/>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606535">
                <a:tc>
                  <a:txBody>
                    <a:bodyPr/>
                    <a:lstStyle/>
                    <a:p>
                      <a:pPr algn="ctr"/>
                      <a:r>
                        <a:rPr lang="fr-FR" sz="3200" b="1" dirty="0"/>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606535">
                <a:tc>
                  <a:txBody>
                    <a:bodyPr/>
                    <a:lstStyle/>
                    <a:p>
                      <a:pPr algn="ctr"/>
                      <a:r>
                        <a:rPr lang="fr-FR" sz="3200" b="1" dirty="0"/>
                        <a:t>4</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606535">
                <a:tc>
                  <a:txBody>
                    <a:bodyPr/>
                    <a:lstStyle/>
                    <a:p>
                      <a:pPr algn="ctr"/>
                      <a:r>
                        <a:rPr lang="fr-FR" sz="3200" b="1" dirty="0"/>
                        <a:t>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606535">
                <a:tc>
                  <a:txBody>
                    <a:bodyPr/>
                    <a:lstStyle/>
                    <a:p>
                      <a:pPr algn="ctr"/>
                      <a:r>
                        <a:rPr lang="fr-FR" sz="3200" b="1" dirty="0"/>
                        <a:t>6</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r h="606535">
                <a:tc>
                  <a:txBody>
                    <a:bodyPr/>
                    <a:lstStyle/>
                    <a:p>
                      <a:pPr algn="ctr"/>
                      <a:r>
                        <a:rPr lang="fr-FR" sz="3200" b="1" dirty="0"/>
                        <a:t>7</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9"/>
                  </a:ext>
                </a:extLst>
              </a:tr>
              <a:tr h="606535">
                <a:tc>
                  <a:txBody>
                    <a:bodyPr/>
                    <a:lstStyle/>
                    <a:p>
                      <a:pPr algn="ctr"/>
                      <a:r>
                        <a:rPr lang="fr-FR" sz="3200" b="1" dirty="0"/>
                        <a:t>8</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0"/>
                  </a:ext>
                </a:extLst>
              </a:tr>
              <a:tr h="606535">
                <a:tc>
                  <a:txBody>
                    <a:bodyPr/>
                    <a:lstStyle/>
                    <a:p>
                      <a:pPr algn="ctr"/>
                      <a:r>
                        <a:rPr lang="fr-FR" sz="3200" b="1" dirty="0"/>
                        <a:t>9</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1"/>
                  </a:ext>
                </a:extLst>
              </a:tr>
            </a:tbl>
          </a:graphicData>
        </a:graphic>
      </p:graphicFrame>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4" name="ZoneTexte 3"/>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437881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4" name="ZoneTexte 3"/>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
        <p:nvSpPr>
          <p:cNvPr id="2" name="ZoneTexte 1"/>
          <p:cNvSpPr txBox="1"/>
          <p:nvPr/>
        </p:nvSpPr>
        <p:spPr>
          <a:xfrm>
            <a:off x="1259632" y="937394"/>
            <a:ext cx="6647974" cy="646331"/>
          </a:xfrm>
          <a:prstGeom prst="rect">
            <a:avLst/>
          </a:prstGeom>
          <a:noFill/>
        </p:spPr>
        <p:txBody>
          <a:bodyPr wrap="none" rtlCol="0">
            <a:spAutoFit/>
          </a:bodyPr>
          <a:lstStyle/>
          <a:p>
            <a:r>
              <a:rPr lang="fr-FR" dirty="0" smtClean="0"/>
              <a:t>Il existe 2 types de division dont l’usage doit </a:t>
            </a:r>
            <a:r>
              <a:rPr lang="fr-FR" dirty="0"/>
              <a:t>ê</a:t>
            </a:r>
            <a:r>
              <a:rPr lang="fr-FR" dirty="0" smtClean="0"/>
              <a:t>tre clairement expliqué</a:t>
            </a:r>
          </a:p>
          <a:p>
            <a:r>
              <a:rPr lang="fr-FR" dirty="0"/>
              <a:t>« </a:t>
            </a:r>
            <a:r>
              <a:rPr lang="fr-FR" dirty="0" err="1"/>
              <a:t>divisionpartition</a:t>
            </a:r>
            <a:r>
              <a:rPr lang="fr-FR" dirty="0"/>
              <a:t> » et « division </a:t>
            </a:r>
            <a:r>
              <a:rPr lang="fr-FR" dirty="0" err="1"/>
              <a:t>quotition</a:t>
            </a:r>
            <a:r>
              <a:rPr lang="fr-FR" dirty="0"/>
              <a:t> ».</a:t>
            </a:r>
            <a:endParaRPr lang="fr-FR" dirty="0"/>
          </a:p>
        </p:txBody>
      </p:sp>
      <p:sp>
        <p:nvSpPr>
          <p:cNvPr id="6" name="ZoneTexte 5"/>
          <p:cNvSpPr txBox="1"/>
          <p:nvPr/>
        </p:nvSpPr>
        <p:spPr>
          <a:xfrm>
            <a:off x="0" y="1700808"/>
            <a:ext cx="8028384" cy="4801314"/>
          </a:xfrm>
          <a:prstGeom prst="rect">
            <a:avLst/>
          </a:prstGeom>
          <a:noFill/>
        </p:spPr>
        <p:txBody>
          <a:bodyPr wrap="square" rtlCol="0">
            <a:spAutoFit/>
          </a:bodyPr>
          <a:lstStyle/>
          <a:p>
            <a:r>
              <a:rPr lang="fr-FR" dirty="0"/>
              <a:t>On peut demander aux élèves de diviser 15 bonbons (modélisés par des cubes) entre 3 enfants (représentés par des gobelets). En répartissant équitablement les 15 cubes dans les 3 gobelets, ils ont procédé à une « division partition » : ils ont cherché et trouvé combien de bonbons sont distribués à chacun des 3 enfants, soit la valeur d'une des parts égales.</a:t>
            </a:r>
          </a:p>
          <a:p>
            <a:r>
              <a:rPr lang="fr-FR" dirty="0"/>
              <a:t> </a:t>
            </a:r>
          </a:p>
          <a:p>
            <a:endParaRPr lang="fr-FR" dirty="0"/>
          </a:p>
          <a:p>
            <a:r>
              <a:rPr lang="fr-FR" dirty="0"/>
              <a:t>Mais la méthode de Singapour va plus loin et soumet aux élèves une seconde histoire : « A combien d'enfants puis-je distribuer un sachet de 3 bonbons si j'en ai 15 ? », soit « Combien de groupes de 3 puis-je faire avec 15 cubes ? » Il s'agit de la « division </a:t>
            </a:r>
            <a:r>
              <a:rPr lang="fr-FR" dirty="0" err="1"/>
              <a:t>quotition</a:t>
            </a:r>
            <a:r>
              <a:rPr lang="fr-FR" dirty="0"/>
              <a:t> », où c'est le nombre de parts qui est recherché. Les </a:t>
            </a:r>
            <a:r>
              <a:rPr lang="fr-FR" dirty="0" smtClean="0"/>
              <a:t>deux divisions </a:t>
            </a:r>
            <a:r>
              <a:rPr lang="fr-FR" dirty="0"/>
              <a:t>ne présentent pas plus de difficultés l'une que l'autre, mais, en les abordant toutes les deux dès le départ, les élèves n'auront aucune difficulté à les manipuler dans le secondaire.​</a:t>
            </a:r>
            <a:br>
              <a:rPr lang="fr-FR" dirty="0"/>
            </a:br>
            <a:endParaRPr lang="fr-FR" dirty="0"/>
          </a:p>
          <a:p>
            <a:r>
              <a:rPr lang="fr-FR" dirty="0"/>
              <a:t/>
            </a:r>
            <a:br>
              <a:rPr lang="fr-FR" dirty="0"/>
            </a:br>
            <a:endParaRPr lang="fr-FR" dirty="0"/>
          </a:p>
        </p:txBody>
      </p:sp>
    </p:spTree>
    <p:extLst>
      <p:ext uri="{BB962C8B-B14F-4D97-AF65-F5344CB8AC3E}">
        <p14:creationId xmlns:p14="http://schemas.microsoft.com/office/powerpoint/2010/main" val="2896374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lstStyle/>
          <a:p>
            <a:r>
              <a:rPr lang="fr-FR" dirty="0"/>
              <a:t>Compteur des nombres</a:t>
            </a:r>
          </a:p>
        </p:txBody>
      </p:sp>
      <p:pic>
        <p:nvPicPr>
          <p:cNvPr id="5" name="Espace réservé du contenu 4">
            <a:extLst>
              <a:ext uri="{FF2B5EF4-FFF2-40B4-BE49-F238E27FC236}">
                <a16:creationId xmlns="" xmlns:a16="http://schemas.microsoft.com/office/drawing/2014/main" id="{6392D162-DC7F-4794-B3A0-32EFA5FC67C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9713" y="981075"/>
            <a:ext cx="5256584" cy="5876925"/>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412D42EE-D714-4F00-AC64-57C1D2D6FB34}"/>
              </a:ext>
            </a:extLst>
          </p:cNvPr>
          <p:cNvSpPr>
            <a:spLocks noGrp="1"/>
          </p:cNvSpPr>
          <p:nvPr>
            <p:ph idx="1"/>
          </p:nvPr>
        </p:nvSpPr>
        <p:spPr>
          <a:xfrm>
            <a:off x="179512" y="704450"/>
            <a:ext cx="8686800" cy="6009531"/>
          </a:xfrm>
        </p:spPr>
        <p:txBody>
          <a:bodyPr/>
          <a:lstStyle/>
          <a:p>
            <a:pPr marL="0" indent="0">
              <a:buNone/>
            </a:pPr>
            <a:r>
              <a:rPr lang="fr-FR" sz="2400" dirty="0"/>
              <a:t>Ce compteur permet de retravailler la formation d’un nombre ou d’un grand nombre et ainsi mettre en évidence le zéro utile et aborder la notion de zéro inutile.</a:t>
            </a:r>
          </a:p>
          <a:p>
            <a:endParaRPr lang="fr-FR" dirty="0"/>
          </a:p>
        </p:txBody>
      </p:sp>
      <p:pic>
        <p:nvPicPr>
          <p:cNvPr id="7" name="Image 6">
            <a:extLst>
              <a:ext uri="{FF2B5EF4-FFF2-40B4-BE49-F238E27FC236}">
                <a16:creationId xmlns="" xmlns:a16="http://schemas.microsoft.com/office/drawing/2014/main" id="{EE35D564-DDEA-43A2-8C31-13F8EF928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1900809"/>
            <a:ext cx="8356209" cy="497609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411611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695EDBD-7CF4-4A01-A878-F152F39DF0F3}"/>
              </a:ext>
            </a:extLst>
          </p:cNvPr>
          <p:cNvSpPr>
            <a:spLocks noGrp="1"/>
          </p:cNvSpPr>
          <p:nvPr>
            <p:ph type="title"/>
          </p:nvPr>
        </p:nvSpPr>
        <p:spPr>
          <a:xfrm>
            <a:off x="457200" y="274638"/>
            <a:ext cx="8229600" cy="634082"/>
          </a:xfrm>
        </p:spPr>
        <p:txBody>
          <a:bodyPr>
            <a:normAutofit fontScale="90000"/>
          </a:bodyPr>
          <a:lstStyle/>
          <a:p>
            <a:r>
              <a:rPr lang="fr-FR" dirty="0"/>
              <a:t>La réglette des nombres relatifs</a:t>
            </a:r>
          </a:p>
        </p:txBody>
      </p:sp>
      <p:graphicFrame>
        <p:nvGraphicFramePr>
          <p:cNvPr id="4" name="Espace réservé du contenu 3">
            <a:extLst>
              <a:ext uri="{FF2B5EF4-FFF2-40B4-BE49-F238E27FC236}">
                <a16:creationId xmlns="" xmlns:a16="http://schemas.microsoft.com/office/drawing/2014/main" id="{1755F178-ACB2-45C3-88D6-96EA516FE7BE}"/>
              </a:ext>
            </a:extLst>
          </p:cNvPr>
          <p:cNvGraphicFramePr>
            <a:graphicFrameLocks noGrp="1" noChangeAspect="1"/>
          </p:cNvGraphicFramePr>
          <p:nvPr>
            <p:ph idx="1"/>
            <p:extLst>
              <p:ext uri="{D42A27DB-BD31-4B8C-83A1-F6EECF244321}">
                <p14:modId xmlns:p14="http://schemas.microsoft.com/office/powerpoint/2010/main" val="4065227221"/>
              </p:ext>
            </p:extLst>
          </p:nvPr>
        </p:nvGraphicFramePr>
        <p:xfrm>
          <a:off x="971600" y="908050"/>
          <a:ext cx="7056784" cy="5949950"/>
        </p:xfrm>
        <a:graphic>
          <a:graphicData uri="http://schemas.openxmlformats.org/presentationml/2006/ole">
            <mc:AlternateContent xmlns:mc="http://schemas.openxmlformats.org/markup-compatibility/2006">
              <mc:Choice xmlns:v="urn:schemas-microsoft-com:vml" Requires="v">
                <p:oleObj spid="_x0000_s1042" name="Acrobat Document" r:id="rId3" imgW="5667347" imgH="8019921" progId="AcroExch.Document.7">
                  <p:embed/>
                </p:oleObj>
              </mc:Choice>
              <mc:Fallback>
                <p:oleObj name="Acrobat Document" r:id="rId3" imgW="5667347" imgH="8019921" progId="AcroExch.Document.7">
                  <p:embed/>
                  <p:pic>
                    <p:nvPicPr>
                      <p:cNvPr id="0" name=""/>
                      <p:cNvPicPr/>
                      <p:nvPr/>
                    </p:nvPicPr>
                    <p:blipFill>
                      <a:blip r:embed="rId4"/>
                      <a:stretch>
                        <a:fillRect/>
                      </a:stretch>
                    </p:blipFill>
                    <p:spPr>
                      <a:xfrm>
                        <a:off x="971600" y="908050"/>
                        <a:ext cx="7056784" cy="5949950"/>
                      </a:xfrm>
                      <a:prstGeom prst="rect">
                        <a:avLst/>
                      </a:prstGeom>
                    </p:spPr>
                  </p:pic>
                </p:oleObj>
              </mc:Fallback>
            </mc:AlternateContent>
          </a:graphicData>
        </a:graphic>
      </p:graphicFrame>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51209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Cette méthode couvre les classes de début de CP à la 3ème</a:t>
            </a:r>
            <a:endParaRPr lang="fr-FR" dirty="0"/>
          </a:p>
        </p:txBody>
      </p:sp>
      <p:sp>
        <p:nvSpPr>
          <p:cNvPr id="3" name="Espace réservé du contenu 2"/>
          <p:cNvSpPr>
            <a:spLocks noGrp="1"/>
          </p:cNvSpPr>
          <p:nvPr>
            <p:ph idx="1"/>
          </p:nvPr>
        </p:nvSpPr>
        <p:spPr/>
        <p:txBody>
          <a:bodyPr>
            <a:normAutofit fontScale="92500" lnSpcReduction="20000"/>
          </a:bodyPr>
          <a:lstStyle/>
          <a:p>
            <a:r>
              <a:rPr lang="fr-FR" sz="2800" dirty="0" smtClean="0"/>
              <a:t>Les grands nombres</a:t>
            </a:r>
          </a:p>
          <a:p>
            <a:r>
              <a:rPr lang="fr-FR" sz="2800" dirty="0" smtClean="0"/>
              <a:t>Les opérations: addition, soustraction,</a:t>
            </a:r>
          </a:p>
          <a:p>
            <a:r>
              <a:rPr lang="fr-FR" sz="2800" dirty="0" smtClean="0"/>
              <a:t>La multiplication</a:t>
            </a:r>
          </a:p>
          <a:p>
            <a:r>
              <a:rPr lang="fr-FR" sz="2800" dirty="0" smtClean="0"/>
              <a:t>La division avec reste</a:t>
            </a:r>
          </a:p>
          <a:p>
            <a:r>
              <a:rPr lang="fr-FR" sz="2800" dirty="0" smtClean="0"/>
              <a:t>Les nombres décimaux</a:t>
            </a:r>
          </a:p>
          <a:p>
            <a:r>
              <a:rPr lang="fr-FR" sz="2800" dirty="0" smtClean="0"/>
              <a:t>La division décimale</a:t>
            </a:r>
          </a:p>
          <a:p>
            <a:r>
              <a:rPr lang="fr-FR" sz="2800" dirty="0" smtClean="0"/>
              <a:t>Les fractions</a:t>
            </a:r>
          </a:p>
          <a:p>
            <a:r>
              <a:rPr lang="fr-FR" sz="2800" dirty="0" smtClean="0"/>
              <a:t>La résolution de problème</a:t>
            </a:r>
          </a:p>
          <a:p>
            <a:r>
              <a:rPr lang="fr-FR" sz="2800" dirty="0" smtClean="0"/>
              <a:t>La géométrie</a:t>
            </a:r>
          </a:p>
          <a:p>
            <a:r>
              <a:rPr lang="fr-FR" sz="2800" dirty="0" smtClean="0"/>
              <a:t>Unité de mesure</a:t>
            </a:r>
          </a:p>
          <a:p>
            <a:r>
              <a:rPr lang="fr-FR" sz="2800" dirty="0" smtClean="0"/>
              <a:t>Les nombres relatifs</a:t>
            </a:r>
            <a:endParaRPr lang="fr-FR" sz="2800" dirty="0"/>
          </a:p>
        </p:txBody>
      </p:sp>
    </p:spTree>
    <p:extLst>
      <p:ext uri="{BB962C8B-B14F-4D97-AF65-F5344CB8AC3E}">
        <p14:creationId xmlns:p14="http://schemas.microsoft.com/office/powerpoint/2010/main" val="154771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JEUX CAT’S FAMILY</a:t>
            </a:r>
          </a:p>
        </p:txBody>
      </p:sp>
      <p:sp>
        <p:nvSpPr>
          <p:cNvPr id="3" name="Espace réservé du contenu 2"/>
          <p:cNvSpPr>
            <a:spLocks noGrp="1"/>
          </p:cNvSpPr>
          <p:nvPr>
            <p:ph idx="1"/>
          </p:nvPr>
        </p:nvSpPr>
        <p:spPr>
          <a:xfrm>
            <a:off x="457200" y="1600200"/>
            <a:ext cx="8229600" cy="4614882"/>
          </a:xfrm>
        </p:spPr>
        <p:txBody>
          <a:bodyPr>
            <a:normAutofit lnSpcReduction="10000"/>
          </a:bodyPr>
          <a:lstStyle/>
          <a:p>
            <a:r>
              <a:rPr lang="fr-FR" dirty="0"/>
              <a:t>Les grands nombres</a:t>
            </a:r>
          </a:p>
          <a:p>
            <a:pPr>
              <a:buNone/>
            </a:pPr>
            <a:r>
              <a:rPr lang="fr-FR" dirty="0"/>
              <a:t>		</a:t>
            </a:r>
            <a:r>
              <a:rPr lang="fr-FR" sz="1900" dirty="0"/>
              <a:t>- 11 règles de jeux permettant de retravailler le concept de grands           		nombres </a:t>
            </a:r>
          </a:p>
          <a:p>
            <a:pPr>
              <a:buNone/>
            </a:pPr>
            <a:r>
              <a:rPr lang="fr-FR" sz="1900" dirty="0"/>
              <a:t>					</a:t>
            </a:r>
            <a:r>
              <a:rPr lang="fr-FR" sz="1300" dirty="0"/>
              <a:t>3 styles d'énigmes : </a:t>
            </a:r>
            <a:r>
              <a:rPr lang="fr-FR" sz="1200" dirty="0"/>
              <a:t/>
            </a:r>
            <a:br>
              <a:rPr lang="fr-FR" sz="1200" dirty="0"/>
            </a:br>
            <a:r>
              <a:rPr lang="fr-FR" sz="1200" dirty="0"/>
              <a:t>	</a:t>
            </a:r>
            <a:r>
              <a:rPr lang="fr-FR" sz="1800" dirty="0"/>
              <a:t>- Les grands nombres : 628, 4 720, 15 963, 874 236 901... </a:t>
            </a:r>
            <a:br>
              <a:rPr lang="fr-FR" sz="1800" dirty="0"/>
            </a:br>
            <a:r>
              <a:rPr lang="fr-FR" sz="1800" dirty="0"/>
              <a:t>			- Chiffres et nombres : je suis le </a:t>
            </a:r>
          </a:p>
          <a:p>
            <a:pPr>
              <a:buNone/>
            </a:pPr>
            <a:r>
              <a:rPr lang="fr-FR" sz="1800" dirty="0"/>
              <a:t>				chiffre des centaines de 4 578 </a:t>
            </a:r>
            <a:br>
              <a:rPr lang="fr-FR" sz="1800" dirty="0"/>
            </a:br>
            <a:r>
              <a:rPr lang="fr-FR" sz="1800" dirty="0"/>
              <a:t>			- Calcul mental : 18 + 29, 87 - 24, </a:t>
            </a:r>
          </a:p>
          <a:p>
            <a:pPr>
              <a:buNone/>
            </a:pPr>
            <a:r>
              <a:rPr lang="fr-FR" sz="1800" dirty="0"/>
              <a:t>				126 + 478, 14 x 8, 48 : 8 </a:t>
            </a:r>
          </a:p>
          <a:p>
            <a:pPr>
              <a:buNone/>
            </a:pPr>
            <a:r>
              <a:rPr lang="fr-FR" sz="1900" dirty="0"/>
              <a:t>	</a:t>
            </a:r>
          </a:p>
          <a:p>
            <a:pPr>
              <a:buNone/>
            </a:pPr>
            <a:endParaRPr lang="fr-FR" sz="1900" dirty="0">
              <a:sym typeface="Wingdings" pitchFamily="2" charset="2"/>
            </a:endParaRPr>
          </a:p>
          <a:p>
            <a:pPr>
              <a:buNone/>
            </a:pPr>
            <a:r>
              <a:rPr lang="fr-FR" sz="1900" dirty="0">
                <a:sym typeface="Wingdings" pitchFamily="2" charset="2"/>
              </a:rPr>
              <a:t>				 Dossier pédagogique sur les </a:t>
            </a:r>
          </a:p>
          <a:p>
            <a:pPr>
              <a:buNone/>
            </a:pPr>
            <a:r>
              <a:rPr lang="fr-FR" sz="1900" dirty="0">
                <a:sym typeface="Wingdings" pitchFamily="2" charset="2"/>
              </a:rPr>
              <a:t>					grands nombres</a:t>
            </a:r>
            <a:endParaRPr lang="fr-FR" sz="1900" dirty="0"/>
          </a:p>
        </p:txBody>
      </p:sp>
      <p:pic>
        <p:nvPicPr>
          <p:cNvPr id="4" name="Image 3" descr="grands nombres numecats2.jpg"/>
          <p:cNvPicPr>
            <a:picLocks noChangeAspect="1"/>
          </p:cNvPicPr>
          <p:nvPr/>
        </p:nvPicPr>
        <p:blipFill>
          <a:blip r:embed="rId2"/>
          <a:stretch>
            <a:fillRect/>
          </a:stretch>
        </p:blipFill>
        <p:spPr>
          <a:xfrm>
            <a:off x="6715140" y="3357562"/>
            <a:ext cx="2160586" cy="3286148"/>
          </a:xfrm>
          <a:prstGeom prst="rect">
            <a:avLst/>
          </a:prstGeom>
        </p:spPr>
      </p:pic>
      <p:pic>
        <p:nvPicPr>
          <p:cNvPr id="5" name="Image 4" descr="NC2.jpg"/>
          <p:cNvPicPr>
            <a:picLocks noChangeAspect="1"/>
          </p:cNvPicPr>
          <p:nvPr/>
        </p:nvPicPr>
        <p:blipFill>
          <a:blip r:embed="rId3"/>
          <a:stretch>
            <a:fillRect/>
          </a:stretch>
        </p:blipFill>
        <p:spPr>
          <a:xfrm>
            <a:off x="428596" y="3500438"/>
            <a:ext cx="2428892" cy="307183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043890" cy="82528"/>
          </a:xfrm>
        </p:spPr>
        <p:txBody>
          <a:bodyPr>
            <a:normAutofit fontScale="90000"/>
          </a:bodyPr>
          <a:lstStyle/>
          <a:p>
            <a:endParaRPr lang="fr-FR" dirty="0"/>
          </a:p>
        </p:txBody>
      </p:sp>
      <p:sp>
        <p:nvSpPr>
          <p:cNvPr id="3" name="Espace réservé du contenu 2"/>
          <p:cNvSpPr>
            <a:spLocks noGrp="1"/>
          </p:cNvSpPr>
          <p:nvPr>
            <p:ph idx="1"/>
          </p:nvPr>
        </p:nvSpPr>
        <p:spPr>
          <a:xfrm>
            <a:off x="457200" y="500042"/>
            <a:ext cx="8229600" cy="5626121"/>
          </a:xfrm>
        </p:spPr>
        <p:txBody>
          <a:bodyPr>
            <a:normAutofit/>
          </a:bodyPr>
          <a:lstStyle/>
          <a:p>
            <a:r>
              <a:rPr lang="fr-FR" dirty="0"/>
              <a:t>Les nombres décimaux</a:t>
            </a:r>
          </a:p>
          <a:p>
            <a:pPr>
              <a:buNone/>
            </a:pPr>
            <a:r>
              <a:rPr lang="fr-FR" dirty="0"/>
              <a:t>		</a:t>
            </a:r>
            <a:r>
              <a:rPr lang="fr-FR" sz="1900" dirty="0"/>
              <a:t>- 10 règles de jeux permettant de retravailler les nombres décimaux </a:t>
            </a:r>
            <a:r>
              <a:rPr lang="fr-FR" sz="2000" b="1" dirty="0"/>
              <a:t> </a:t>
            </a:r>
            <a:r>
              <a:rPr lang="fr-FR" sz="1600" dirty="0"/>
              <a:t>de manière très amusante. </a:t>
            </a:r>
            <a:r>
              <a:rPr lang="fr-FR" sz="2000" dirty="0"/>
              <a:t/>
            </a:r>
            <a:br>
              <a:rPr lang="fr-FR" sz="2000" dirty="0"/>
            </a:br>
            <a:r>
              <a:rPr lang="fr-FR" sz="1800" b="1" dirty="0"/>
              <a:t> </a:t>
            </a:r>
            <a:r>
              <a:rPr lang="fr-FR" sz="1800" dirty="0"/>
              <a:t>Jeu de cartes pour jouer avec les nombres décimaux, basé sur la visualisation, le calcul mental, la concentration et la mémoire.</a:t>
            </a:r>
          </a:p>
          <a:p>
            <a:pPr>
              <a:buNone/>
            </a:pPr>
            <a:r>
              <a:rPr lang="fr-FR" sz="1900" dirty="0">
                <a:sym typeface="Wingdings" pitchFamily="2" charset="2"/>
              </a:rPr>
              <a:t>   Dossier pédagogique sur les nombres décimaux</a:t>
            </a:r>
            <a:endParaRPr lang="fr-FR" sz="1900" dirty="0"/>
          </a:p>
        </p:txBody>
      </p:sp>
      <p:pic>
        <p:nvPicPr>
          <p:cNvPr id="5" name="Image 4" descr="MaC2.jpg"/>
          <p:cNvPicPr>
            <a:picLocks noChangeAspect="1"/>
          </p:cNvPicPr>
          <p:nvPr/>
        </p:nvPicPr>
        <p:blipFill>
          <a:blip r:embed="rId2"/>
          <a:stretch>
            <a:fillRect/>
          </a:stretch>
        </p:blipFill>
        <p:spPr>
          <a:xfrm>
            <a:off x="785786" y="2928934"/>
            <a:ext cx="2966088" cy="3643338"/>
          </a:xfrm>
          <a:prstGeom prst="rect">
            <a:avLst/>
          </a:prstGeom>
        </p:spPr>
      </p:pic>
      <p:pic>
        <p:nvPicPr>
          <p:cNvPr id="6" name="Image 5" descr="Décimaux_Mathe2.jpg"/>
          <p:cNvPicPr>
            <a:picLocks noChangeAspect="1"/>
          </p:cNvPicPr>
          <p:nvPr/>
        </p:nvPicPr>
        <p:blipFill>
          <a:blip r:embed="rId3"/>
          <a:stretch>
            <a:fillRect/>
          </a:stretch>
        </p:blipFill>
        <p:spPr>
          <a:xfrm>
            <a:off x="5429256" y="2857496"/>
            <a:ext cx="2667000" cy="36068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57232"/>
            <a:ext cx="8229600" cy="5268931"/>
          </a:xfrm>
        </p:spPr>
        <p:txBody>
          <a:bodyPr/>
          <a:lstStyle/>
          <a:p>
            <a:r>
              <a:rPr lang="fr-FR" dirty="0"/>
              <a:t>Les fractions</a:t>
            </a:r>
          </a:p>
          <a:p>
            <a:pPr lvl="2">
              <a:buNone/>
            </a:pPr>
            <a:r>
              <a:rPr lang="fr-FR" sz="2000" dirty="0"/>
              <a:t>- 10 règles de jeux permettant de retravailler les fractions </a:t>
            </a:r>
            <a:r>
              <a:rPr lang="fr-FR" sz="1800" dirty="0"/>
              <a:t>Les fractions sont représentées de 6 manières: sous forme de fractions réductibles et irréductibles, sous forme de chiffres avec des décimales, avec des mots, sous forme de disques et de rectangles. Plusieurs règles sont proposées, l'objectif est d'associer soit les fractions équivalentes, soit les fractions complémentaires </a:t>
            </a:r>
            <a:r>
              <a:rPr lang="fr-FR" sz="2000" dirty="0">
                <a:sym typeface="Wingdings" pitchFamily="2" charset="2"/>
              </a:rPr>
              <a:t> Dossier pédagogique sur les fractions</a:t>
            </a:r>
            <a:endParaRPr lang="fr-FR" dirty="0"/>
          </a:p>
        </p:txBody>
      </p:sp>
      <p:pic>
        <p:nvPicPr>
          <p:cNvPr id="5" name="Image 4" descr="photofractionscats1.jpg"/>
          <p:cNvPicPr>
            <a:picLocks noChangeAspect="1"/>
          </p:cNvPicPr>
          <p:nvPr/>
        </p:nvPicPr>
        <p:blipFill>
          <a:blip r:embed="rId2" cstate="print"/>
          <a:stretch>
            <a:fillRect/>
          </a:stretch>
        </p:blipFill>
        <p:spPr>
          <a:xfrm>
            <a:off x="571472" y="3643314"/>
            <a:ext cx="2071703" cy="2428892"/>
          </a:xfrm>
          <a:prstGeom prst="rect">
            <a:avLst/>
          </a:prstGeom>
        </p:spPr>
      </p:pic>
      <p:pic>
        <p:nvPicPr>
          <p:cNvPr id="7" name="Image 6" descr="fractions dos.jpg"/>
          <p:cNvPicPr>
            <a:picLocks noChangeAspect="1"/>
          </p:cNvPicPr>
          <p:nvPr/>
        </p:nvPicPr>
        <p:blipFill>
          <a:blip r:embed="rId3"/>
          <a:stretch>
            <a:fillRect/>
          </a:stretch>
        </p:blipFill>
        <p:spPr>
          <a:xfrm>
            <a:off x="3428992" y="3571876"/>
            <a:ext cx="2071702" cy="2714644"/>
          </a:xfrm>
          <a:prstGeom prst="rect">
            <a:avLst/>
          </a:prstGeom>
        </p:spPr>
      </p:pic>
      <p:pic>
        <p:nvPicPr>
          <p:cNvPr id="8" name="Image 7" descr="Fractions_Mathe1.jpg"/>
          <p:cNvPicPr>
            <a:picLocks noChangeAspect="1"/>
          </p:cNvPicPr>
          <p:nvPr/>
        </p:nvPicPr>
        <p:blipFill>
          <a:blip r:embed="rId4"/>
          <a:stretch>
            <a:fillRect/>
          </a:stretch>
        </p:blipFill>
        <p:spPr>
          <a:xfrm>
            <a:off x="6357950" y="3643314"/>
            <a:ext cx="1976434" cy="2571768"/>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10" name="ZoneTexte 9"/>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28604"/>
            <a:ext cx="8229600" cy="6215106"/>
          </a:xfrm>
        </p:spPr>
        <p:txBody>
          <a:bodyPr>
            <a:normAutofit/>
          </a:bodyPr>
          <a:lstStyle/>
          <a:p>
            <a:r>
              <a:rPr lang="fr-FR" dirty="0" err="1"/>
              <a:t>Addi</a:t>
            </a:r>
            <a:r>
              <a:rPr lang="fr-FR" dirty="0"/>
              <a:t> </a:t>
            </a:r>
            <a:r>
              <a:rPr lang="fr-FR" dirty="0" err="1"/>
              <a:t>Cat’s</a:t>
            </a:r>
            <a:endParaRPr lang="fr-FR" dirty="0"/>
          </a:p>
          <a:p>
            <a:pPr>
              <a:buNone/>
            </a:pPr>
            <a:r>
              <a:rPr lang="fr-FR" dirty="0"/>
              <a:t>		</a:t>
            </a:r>
            <a:r>
              <a:rPr lang="fr-FR" sz="2000" dirty="0"/>
              <a:t>- jeu de calcul mental + tables d’addition</a:t>
            </a:r>
          </a:p>
          <a:p>
            <a:pPr>
              <a:buNone/>
            </a:pPr>
            <a:endParaRPr lang="fr-FR" dirty="0"/>
          </a:p>
          <a:p>
            <a:pPr>
              <a:buNone/>
            </a:pPr>
            <a:endParaRPr lang="fr-FR" dirty="0"/>
          </a:p>
          <a:p>
            <a:pPr>
              <a:buNone/>
            </a:pPr>
            <a:r>
              <a:rPr lang="fr-FR" dirty="0"/>
              <a:t>Maths et mesures</a:t>
            </a:r>
          </a:p>
          <a:p>
            <a:pPr>
              <a:buNone/>
            </a:pPr>
            <a:r>
              <a:rPr lang="fr-FR" dirty="0"/>
              <a:t>		</a:t>
            </a:r>
            <a:r>
              <a:rPr lang="fr-FR" sz="1900" dirty="0"/>
              <a:t>- Jeu de cartes pour mettre en scène </a:t>
            </a:r>
          </a:p>
          <a:p>
            <a:pPr>
              <a:buNone/>
            </a:pPr>
            <a:r>
              <a:rPr lang="fr-FR" sz="1900" dirty="0"/>
              <a:t>        et faire deviner des calculs et des énigmes.</a:t>
            </a:r>
          </a:p>
        </p:txBody>
      </p:sp>
      <p:pic>
        <p:nvPicPr>
          <p:cNvPr id="4" name="Image 3" descr="3D_401_Addicats.jpg"/>
          <p:cNvPicPr>
            <a:picLocks noChangeAspect="1"/>
          </p:cNvPicPr>
          <p:nvPr/>
        </p:nvPicPr>
        <p:blipFill>
          <a:blip r:embed="rId2"/>
          <a:stretch>
            <a:fillRect/>
          </a:stretch>
        </p:blipFill>
        <p:spPr>
          <a:xfrm>
            <a:off x="6072198" y="1000108"/>
            <a:ext cx="1571636" cy="2214578"/>
          </a:xfrm>
          <a:prstGeom prst="rect">
            <a:avLst/>
          </a:prstGeom>
        </p:spPr>
      </p:pic>
      <p:pic>
        <p:nvPicPr>
          <p:cNvPr id="6" name="Image 5" descr="3D_412_Maths_et_moutons.jpg"/>
          <p:cNvPicPr>
            <a:picLocks noChangeAspect="1"/>
          </p:cNvPicPr>
          <p:nvPr/>
        </p:nvPicPr>
        <p:blipFill>
          <a:blip r:embed="rId3"/>
          <a:stretch>
            <a:fillRect/>
          </a:stretch>
        </p:blipFill>
        <p:spPr>
          <a:xfrm>
            <a:off x="6072198" y="4000504"/>
            <a:ext cx="1500198" cy="2214578"/>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71480"/>
            <a:ext cx="8229600" cy="5554683"/>
          </a:xfrm>
        </p:spPr>
        <p:txBody>
          <a:bodyPr/>
          <a:lstStyle/>
          <a:p>
            <a:r>
              <a:rPr lang="fr-FR" dirty="0"/>
              <a:t>Ne mange pas la consigne</a:t>
            </a:r>
          </a:p>
          <a:p>
            <a:pPr>
              <a:buNone/>
            </a:pPr>
            <a:r>
              <a:rPr lang="fr-FR" dirty="0"/>
              <a:t>		</a:t>
            </a:r>
            <a:r>
              <a:rPr lang="fr-FR" sz="1600" dirty="0"/>
              <a:t>-  C’est un jeu mêlant calcul mental (additions et soustractions)</a:t>
            </a:r>
          </a:p>
          <a:p>
            <a:pPr>
              <a:buNone/>
            </a:pPr>
            <a:r>
              <a:rPr lang="fr-FR" sz="1600" dirty="0"/>
              <a:t>                      mémoire, concentration et rapidité. 4 règles de jeu</a:t>
            </a:r>
            <a:r>
              <a:rPr lang="fr-FR" sz="1600" b="1" dirty="0"/>
              <a:t> </a:t>
            </a:r>
            <a:endParaRPr lang="fr-FR" sz="1600" dirty="0"/>
          </a:p>
          <a:p>
            <a:r>
              <a:rPr lang="fr-FR" dirty="0" err="1"/>
              <a:t>Mathéo</a:t>
            </a:r>
            <a:r>
              <a:rPr lang="fr-FR" dirty="0"/>
              <a:t> détective</a:t>
            </a:r>
          </a:p>
          <a:p>
            <a:pPr lvl="2">
              <a:buFontTx/>
              <a:buChar char="-"/>
            </a:pPr>
            <a:r>
              <a:rPr lang="fr-FR" sz="1800" dirty="0"/>
              <a:t>Jeu de cartes permettant d’écarter rapidement </a:t>
            </a:r>
          </a:p>
          <a:p>
            <a:pPr marL="914400" lvl="2" indent="0">
              <a:buNone/>
            </a:pPr>
            <a:r>
              <a:rPr lang="fr-FR" sz="1800" dirty="0"/>
              <a:t>les calculs faux sur les 4 opérations</a:t>
            </a:r>
            <a:endParaRPr lang="fr-FR" dirty="0"/>
          </a:p>
          <a:p>
            <a:r>
              <a:rPr lang="fr-FR" sz="3200" dirty="0"/>
              <a:t>Maths et Mesures</a:t>
            </a:r>
          </a:p>
          <a:p>
            <a:r>
              <a:rPr lang="fr-FR" sz="1800" dirty="0"/>
              <a:t>Apprendre les règles de conversions</a:t>
            </a:r>
          </a:p>
          <a:p>
            <a:pPr>
              <a:buNone/>
            </a:pPr>
            <a:r>
              <a:rPr lang="fr-FR" sz="1800" b="1" dirty="0"/>
              <a:t>	</a:t>
            </a:r>
            <a:r>
              <a:rPr lang="fr-FR" sz="1800" dirty="0"/>
              <a:t>des longueurs ou des masses en </a:t>
            </a:r>
          </a:p>
          <a:p>
            <a:pPr>
              <a:buNone/>
            </a:pPr>
            <a:r>
              <a:rPr lang="fr-FR" sz="1800" dirty="0"/>
              <a:t>	vous amusant ! </a:t>
            </a:r>
          </a:p>
        </p:txBody>
      </p:sp>
      <p:pic>
        <p:nvPicPr>
          <p:cNvPr id="4" name="Image 3" descr="3D_424_Ne_mange_pas_la_consigne_Circus.jpg"/>
          <p:cNvPicPr>
            <a:picLocks noChangeAspect="1"/>
          </p:cNvPicPr>
          <p:nvPr/>
        </p:nvPicPr>
        <p:blipFill>
          <a:blip r:embed="rId2"/>
          <a:stretch>
            <a:fillRect/>
          </a:stretch>
        </p:blipFill>
        <p:spPr>
          <a:xfrm>
            <a:off x="7358082" y="357166"/>
            <a:ext cx="1404940" cy="2143140"/>
          </a:xfrm>
          <a:prstGeom prst="rect">
            <a:avLst/>
          </a:prstGeom>
        </p:spPr>
      </p:pic>
      <p:pic>
        <p:nvPicPr>
          <p:cNvPr id="5" name="Image 4" descr="3D_415_DetectiveMatheo.jpg"/>
          <p:cNvPicPr>
            <a:picLocks noChangeAspect="1"/>
          </p:cNvPicPr>
          <p:nvPr/>
        </p:nvPicPr>
        <p:blipFill>
          <a:blip r:embed="rId3"/>
          <a:stretch>
            <a:fillRect/>
          </a:stretch>
        </p:blipFill>
        <p:spPr>
          <a:xfrm>
            <a:off x="6215074" y="2285992"/>
            <a:ext cx="1428760" cy="1809751"/>
          </a:xfrm>
          <a:prstGeom prst="rect">
            <a:avLst/>
          </a:prstGeom>
        </p:spPr>
      </p:pic>
      <p:pic>
        <p:nvPicPr>
          <p:cNvPr id="6" name="Image 5" descr="3D_423_Maths_et_Mesures.jpg"/>
          <p:cNvPicPr>
            <a:picLocks noChangeAspect="1"/>
          </p:cNvPicPr>
          <p:nvPr/>
        </p:nvPicPr>
        <p:blipFill>
          <a:blip r:embed="rId4"/>
          <a:stretch>
            <a:fillRect/>
          </a:stretch>
        </p:blipFill>
        <p:spPr>
          <a:xfrm>
            <a:off x="4786314" y="3929066"/>
            <a:ext cx="1571636" cy="2690832"/>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 Mémorisation des tables de multiplication</a:t>
            </a:r>
          </a:p>
        </p:txBody>
      </p:sp>
      <p:sp>
        <p:nvSpPr>
          <p:cNvPr id="3" name="Espace réservé du contenu 2"/>
          <p:cNvSpPr>
            <a:spLocks noGrp="1"/>
          </p:cNvSpPr>
          <p:nvPr>
            <p:ph idx="1"/>
          </p:nvPr>
        </p:nvSpPr>
        <p:spPr/>
        <p:txBody>
          <a:bodyPr/>
          <a:lstStyle/>
          <a:p>
            <a:r>
              <a:rPr lang="fr-FR" dirty="0"/>
              <a:t>Livret et/ou jeu</a:t>
            </a:r>
          </a:p>
          <a:p>
            <a:pPr>
              <a:buNone/>
            </a:pPr>
            <a:endParaRPr lang="fr-FR" dirty="0"/>
          </a:p>
        </p:txBody>
      </p:sp>
      <p:pic>
        <p:nvPicPr>
          <p:cNvPr id="4" name="Image 3" descr="le-nouveau-jeu-de-cartes-multimalin-tout-en-un.jpg"/>
          <p:cNvPicPr>
            <a:picLocks noChangeAspect="1"/>
          </p:cNvPicPr>
          <p:nvPr/>
        </p:nvPicPr>
        <p:blipFill>
          <a:blip r:embed="rId2"/>
          <a:stretch>
            <a:fillRect/>
          </a:stretch>
        </p:blipFill>
        <p:spPr>
          <a:xfrm>
            <a:off x="0" y="2071678"/>
            <a:ext cx="4786314" cy="4786322"/>
          </a:xfrm>
          <a:prstGeom prst="rect">
            <a:avLst/>
          </a:prstGeom>
        </p:spPr>
      </p:pic>
      <p:pic>
        <p:nvPicPr>
          <p:cNvPr id="5" name="Image 4" descr="Les-tables-de-multiplication-enfin-les-retenir-.jpg"/>
          <p:cNvPicPr>
            <a:picLocks noChangeAspect="1"/>
          </p:cNvPicPr>
          <p:nvPr/>
        </p:nvPicPr>
        <p:blipFill>
          <a:blip r:embed="rId3"/>
          <a:stretch>
            <a:fillRect/>
          </a:stretch>
        </p:blipFill>
        <p:spPr>
          <a:xfrm>
            <a:off x="4786314" y="1857364"/>
            <a:ext cx="4143404" cy="500063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Atelier des fractions</a:t>
            </a:r>
          </a:p>
        </p:txBody>
      </p:sp>
      <p:sp>
        <p:nvSpPr>
          <p:cNvPr id="3" name="Espace réservé du contenu 2"/>
          <p:cNvSpPr>
            <a:spLocks noGrp="1"/>
          </p:cNvSpPr>
          <p:nvPr>
            <p:ph idx="1"/>
          </p:nvPr>
        </p:nvSpPr>
        <p:spPr>
          <a:xfrm>
            <a:off x="755576" y="1268760"/>
            <a:ext cx="8229600" cy="4911741"/>
          </a:xfrm>
        </p:spPr>
        <p:txBody>
          <a:bodyPr>
            <a:normAutofit/>
          </a:bodyPr>
          <a:lstStyle/>
          <a:p>
            <a:pPr marL="0" indent="0" algn="ctr">
              <a:buNone/>
            </a:pPr>
            <a:r>
              <a:rPr lang="fr-FR" sz="2400" dirty="0"/>
              <a:t>Sans doute une des notions les plus complexes pour les élèves </a:t>
            </a:r>
            <a:r>
              <a:rPr lang="fr-FR" sz="2400" dirty="0" err="1"/>
              <a:t>dyscalculiques</a:t>
            </a:r>
            <a:r>
              <a:rPr lang="fr-FR" sz="2400" dirty="0"/>
              <a:t> et une notion encore assez nébuleuse pour les élèves de fin de primaire. Car utiliser une fraction, c'est prendre la partie d'un tout, le tout n'étant jamais la même chose. Cela peut être un gâteau, l'unité graduée d'une règle, un récipient d'eau... Difficile de s'y retrouver car l'enfant doit pouvoir faire preuve d'un bon niveau d'abstraction pour symboliser ce tout. Le tout peut avoir d'un exercice à l'autre plusieurs dimensions, formes, couleurs. Nous avons pris le parti dans ce livret de symboliser la fraction par des parts de disque, nous aurions pu utiliser des tours mais c'est ce symbole qui nous a paru le plus simple à manipuler.</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atelier des fractions3.jpg"/>
          <p:cNvPicPr>
            <a:picLocks noChangeAspect="1"/>
          </p:cNvPicPr>
          <p:nvPr/>
        </p:nvPicPr>
        <p:blipFill>
          <a:blip r:embed="rId2"/>
          <a:stretch>
            <a:fillRect/>
          </a:stretch>
        </p:blipFill>
        <p:spPr>
          <a:xfrm>
            <a:off x="4572000" y="116632"/>
            <a:ext cx="4281496" cy="6741368"/>
          </a:xfrm>
          <a:prstGeom prst="rect">
            <a:avLst/>
          </a:prstGeom>
        </p:spPr>
      </p:pic>
      <p:pic>
        <p:nvPicPr>
          <p:cNvPr id="5" name="Image 4" descr="l'atelier des fractions.jpg"/>
          <p:cNvPicPr>
            <a:picLocks noChangeAspect="1"/>
          </p:cNvPicPr>
          <p:nvPr/>
        </p:nvPicPr>
        <p:blipFill>
          <a:blip r:embed="rId3"/>
          <a:stretch>
            <a:fillRect/>
          </a:stretch>
        </p:blipFill>
        <p:spPr>
          <a:xfrm>
            <a:off x="214282" y="116632"/>
            <a:ext cx="4357718" cy="6741368"/>
          </a:xfrm>
          <a:prstGeom prst="rect">
            <a:avLst/>
          </a:prstGeom>
        </p:spPr>
      </p:pic>
      <p:sp>
        <p:nvSpPr>
          <p:cNvPr id="2" name="Titre 1"/>
          <p:cNvSpPr>
            <a:spLocks noGrp="1"/>
          </p:cNvSpPr>
          <p:nvPr>
            <p:ph type="title"/>
          </p:nvPr>
        </p:nvSpPr>
        <p:spPr>
          <a:xfrm>
            <a:off x="457200" y="274638"/>
            <a:ext cx="8229600" cy="58018"/>
          </a:xfrm>
        </p:spPr>
        <p:txBody>
          <a:bodyPr>
            <a:normAutofit fontScale="90000"/>
          </a:bodyPr>
          <a:lstStyle/>
          <a:p>
            <a:endParaRPr lang="fr-FR"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795524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85C89CB-052B-4956-BCC4-BCBC997CFA97}"/>
              </a:ext>
            </a:extLst>
          </p:cNvPr>
          <p:cNvSpPr>
            <a:spLocks noGrp="1"/>
          </p:cNvSpPr>
          <p:nvPr>
            <p:ph type="title"/>
          </p:nvPr>
        </p:nvSpPr>
        <p:spPr>
          <a:xfrm>
            <a:off x="457200" y="0"/>
            <a:ext cx="8229600" cy="836712"/>
          </a:xfrm>
        </p:spPr>
        <p:txBody>
          <a:bodyPr>
            <a:normAutofit fontScale="90000"/>
          </a:bodyPr>
          <a:lstStyle/>
          <a:p>
            <a:r>
              <a:rPr lang="fr-FR" sz="1800" dirty="0"/>
              <a:t>Concept de fractions         Repérage sur une droite graduée     Lien avec valeur décimale</a:t>
            </a:r>
            <a:br>
              <a:rPr lang="fr-FR" sz="1800" dirty="0"/>
            </a:br>
            <a:r>
              <a:rPr lang="fr-FR" sz="1800" dirty="0"/>
              <a:t>Fractions équivalentes      Simplification de fractions            Opérations sur les fractions</a:t>
            </a:r>
          </a:p>
        </p:txBody>
      </p:sp>
      <p:pic>
        <p:nvPicPr>
          <p:cNvPr id="4" name="Espace réservé du contenu 3" descr="l'atelier des fractions2.jpg">
            <a:extLst>
              <a:ext uri="{FF2B5EF4-FFF2-40B4-BE49-F238E27FC236}">
                <a16:creationId xmlns="" xmlns:a16="http://schemas.microsoft.com/office/drawing/2014/main" id="{77EADD45-6016-463A-B439-A586059B33DD}"/>
              </a:ext>
            </a:extLst>
          </p:cNvPr>
          <p:cNvPicPr>
            <a:picLocks noGrp="1" noChangeAspect="1"/>
          </p:cNvPicPr>
          <p:nvPr>
            <p:ph idx="1"/>
          </p:nvPr>
        </p:nvPicPr>
        <p:blipFill>
          <a:blip r:embed="rId2"/>
          <a:stretch>
            <a:fillRect/>
          </a:stretch>
        </p:blipFill>
        <p:spPr>
          <a:xfrm>
            <a:off x="-23727" y="692696"/>
            <a:ext cx="4536504" cy="6165304"/>
          </a:xfrm>
          <a:prstGeom prst="rect">
            <a:avLst/>
          </a:prstGeom>
        </p:spPr>
      </p:pic>
      <p:pic>
        <p:nvPicPr>
          <p:cNvPr id="6" name="Image 5">
            <a:extLst>
              <a:ext uri="{FF2B5EF4-FFF2-40B4-BE49-F238E27FC236}">
                <a16:creationId xmlns="" xmlns:a16="http://schemas.microsoft.com/office/drawing/2014/main" id="{F106C53C-70FB-4C17-B6F1-6C13FD7902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206" y="692696"/>
            <a:ext cx="4700794" cy="6336704"/>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500696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 xmlns:a16="http://schemas.microsoft.com/office/drawing/2014/main" id="{64FFC50C-E9EB-45AD-8A78-DF37B59808D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3728" y="-11169"/>
            <a:ext cx="5112568" cy="685800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495816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10002" y="1196752"/>
            <a:ext cx="7762397" cy="4896544"/>
          </a:xfrm>
        </p:spPr>
        <p:txBody>
          <a:bodyPr>
            <a:normAutofit fontScale="77500" lnSpcReduction="20000"/>
          </a:bodyPr>
          <a:lstStyle/>
          <a:p>
            <a:r>
              <a:rPr lang="fr-FR" dirty="0" smtClean="0">
                <a:solidFill>
                  <a:schemeClr val="tx1"/>
                </a:solidFill>
              </a:rPr>
              <a:t>Objectif de cette formation</a:t>
            </a:r>
          </a:p>
          <a:p>
            <a:endParaRPr lang="fr-FR" dirty="0" smtClean="0">
              <a:solidFill>
                <a:schemeClr val="tx1"/>
              </a:solidFill>
            </a:endParaRPr>
          </a:p>
          <a:p>
            <a:pPr algn="l"/>
            <a:r>
              <a:rPr lang="fr-FR" dirty="0" smtClean="0">
                <a:solidFill>
                  <a:schemeClr val="tx1"/>
                </a:solidFill>
              </a:rPr>
              <a:t>Fournir aux professeurs des outils et jeux leur permettant d’aborder les mathématiques (numération, géométrie, résolution de problèmes) sous un autre angle que celui proposé systématiquement en classe: le crayon et la feuille blanche, cauchemar des enfants </a:t>
            </a:r>
            <a:r>
              <a:rPr lang="fr-FR" dirty="0" err="1" smtClean="0">
                <a:solidFill>
                  <a:schemeClr val="tx1"/>
                </a:solidFill>
              </a:rPr>
              <a:t>dys</a:t>
            </a:r>
            <a:endParaRPr lang="fr-FR" dirty="0" smtClean="0">
              <a:solidFill>
                <a:schemeClr val="tx1"/>
              </a:solidFill>
            </a:endParaRPr>
          </a:p>
          <a:p>
            <a:pPr algn="l"/>
            <a:endParaRPr lang="fr-FR" dirty="0">
              <a:solidFill>
                <a:schemeClr val="tx1"/>
              </a:solidFill>
            </a:endParaRPr>
          </a:p>
          <a:p>
            <a:pPr algn="l"/>
            <a:r>
              <a:rPr lang="fr-FR" dirty="0" smtClean="0">
                <a:solidFill>
                  <a:schemeClr val="tx1"/>
                </a:solidFill>
              </a:rPr>
              <a:t>Pourquoi le jeu comme support? Pour les élèves </a:t>
            </a:r>
            <a:r>
              <a:rPr lang="fr-FR" dirty="0" err="1" smtClean="0">
                <a:solidFill>
                  <a:schemeClr val="tx1"/>
                </a:solidFill>
              </a:rPr>
              <a:t>dys</a:t>
            </a:r>
            <a:r>
              <a:rPr lang="fr-FR" dirty="0" smtClean="0">
                <a:solidFill>
                  <a:schemeClr val="tx1"/>
                </a:solidFill>
              </a:rPr>
              <a:t>, 2 gestes mentaux sont difficiles:</a:t>
            </a:r>
          </a:p>
          <a:p>
            <a:pPr marL="514350" indent="-514350" algn="l">
              <a:buFont typeface="Arial" panose="020B0604020202020204" pitchFamily="34" charset="0"/>
              <a:buChar char="•"/>
            </a:pPr>
            <a:r>
              <a:rPr lang="fr-FR" dirty="0" smtClean="0">
                <a:solidFill>
                  <a:schemeClr val="tx1"/>
                </a:solidFill>
              </a:rPr>
              <a:t>Le geste d’attention</a:t>
            </a:r>
          </a:p>
          <a:p>
            <a:pPr marL="514350" indent="-514350" algn="l">
              <a:buFont typeface="Arial" panose="020B0604020202020204" pitchFamily="34" charset="0"/>
              <a:buChar char="•"/>
            </a:pPr>
            <a:r>
              <a:rPr lang="fr-FR" dirty="0" smtClean="0">
                <a:solidFill>
                  <a:schemeClr val="tx1"/>
                </a:solidFill>
              </a:rPr>
              <a:t>Le geste de mémorisation</a:t>
            </a:r>
          </a:p>
          <a:p>
            <a:pPr algn="l"/>
            <a:r>
              <a:rPr lang="fr-FR" dirty="0" smtClean="0">
                <a:solidFill>
                  <a:schemeClr val="tx1"/>
                </a:solidFill>
              </a:rPr>
              <a:t>=&gt; l’utilisation du jeu facilite ces 2 gestes indispensables à l’apprentissage</a:t>
            </a:r>
            <a:endParaRPr lang="fr-FR" dirty="0">
              <a:solidFill>
                <a:schemeClr val="tx1"/>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179158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Jeu mistigri des énigmes mathématiques</a:t>
            </a:r>
          </a:p>
        </p:txBody>
      </p:sp>
      <p:sp>
        <p:nvSpPr>
          <p:cNvPr id="3" name="Espace réservé du contenu 2"/>
          <p:cNvSpPr>
            <a:spLocks noGrp="1"/>
          </p:cNvSpPr>
          <p:nvPr>
            <p:ph idx="1"/>
          </p:nvPr>
        </p:nvSpPr>
        <p:spPr>
          <a:xfrm>
            <a:off x="0" y="1600200"/>
            <a:ext cx="9144000" cy="4925144"/>
          </a:xfrm>
        </p:spPr>
        <p:txBody>
          <a:bodyPr>
            <a:normAutofit fontScale="92500" lnSpcReduction="20000"/>
          </a:bodyPr>
          <a:lstStyle/>
          <a:p>
            <a:pPr marL="0" indent="0" algn="ctr">
              <a:buNone/>
            </a:pPr>
            <a:r>
              <a:rPr lang="fr-FR" sz="4000" dirty="0"/>
              <a:t>3 </a:t>
            </a:r>
            <a:r>
              <a:rPr lang="fr-FR" sz="4000" dirty="0" smtClean="0"/>
              <a:t>niveaux: à télécharger sur notre site:</a:t>
            </a:r>
          </a:p>
          <a:p>
            <a:pPr marL="0" indent="0" algn="ctr">
              <a:buNone/>
            </a:pPr>
            <a:r>
              <a:rPr lang="fr-FR" sz="1300" dirty="0">
                <a:hlinkClick r:id="rId2"/>
              </a:rPr>
              <a:t>http://www.numero1-scolarite.com/mathematiques/jeux-pedagogiques-en-mathematiques/mistigri-des-enigmes-mathematiques/</a:t>
            </a:r>
            <a:endParaRPr lang="fr-FR" sz="1300" dirty="0"/>
          </a:p>
          <a:p>
            <a:pPr>
              <a:buNone/>
            </a:pPr>
            <a:r>
              <a:rPr lang="fr-FR" dirty="0"/>
              <a:t>		Niveau </a:t>
            </a:r>
            <a:r>
              <a:rPr lang="fr-FR" dirty="0" smtClean="0"/>
              <a:t>facile: permet de travailler tous les mots logiques: de, dans, parmi, tiers, quart, moitié, en faisant appel uniquement à l’addition et soustraction</a:t>
            </a:r>
            <a:endParaRPr lang="fr-FR" dirty="0"/>
          </a:p>
          <a:p>
            <a:pPr>
              <a:buNone/>
            </a:pPr>
            <a:endParaRPr lang="fr-FR" dirty="0"/>
          </a:p>
          <a:p>
            <a:pPr>
              <a:buNone/>
            </a:pPr>
            <a:r>
              <a:rPr lang="fr-FR" dirty="0"/>
              <a:t>		Niveau </a:t>
            </a:r>
            <a:r>
              <a:rPr lang="fr-FR" dirty="0" smtClean="0"/>
              <a:t>moyen: permet de comprendre le sens des opérations</a:t>
            </a:r>
            <a:endParaRPr lang="fr-FR" dirty="0"/>
          </a:p>
          <a:p>
            <a:pPr>
              <a:buNone/>
            </a:pPr>
            <a:endParaRPr lang="fr-FR" dirty="0"/>
          </a:p>
          <a:p>
            <a:pPr>
              <a:buNone/>
            </a:pPr>
            <a:r>
              <a:rPr lang="fr-FR" dirty="0"/>
              <a:t>		Niveau </a:t>
            </a:r>
            <a:r>
              <a:rPr lang="fr-FR" dirty="0" smtClean="0"/>
              <a:t>difficile: il faut deviner l’opérateur et non donner le résultat, ce qui exige </a:t>
            </a:r>
            <a:r>
              <a:rPr lang="fr-FR" dirty="0" err="1" smtClean="0"/>
              <a:t>unraisonnement</a:t>
            </a:r>
            <a:r>
              <a:rPr lang="fr-FR" dirty="0" smtClean="0"/>
              <a:t> plus élaboré</a:t>
            </a:r>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D7D064F-594C-4FFC-9287-DA9D706B79CB}"/>
              </a:ext>
            </a:extLst>
          </p:cNvPr>
          <p:cNvSpPr>
            <a:spLocks noGrp="1"/>
          </p:cNvSpPr>
          <p:nvPr>
            <p:ph type="title"/>
          </p:nvPr>
        </p:nvSpPr>
        <p:spPr>
          <a:xfrm>
            <a:off x="457200" y="274638"/>
            <a:ext cx="8229600" cy="562074"/>
          </a:xfrm>
        </p:spPr>
        <p:txBody>
          <a:bodyPr>
            <a:normAutofit fontScale="90000"/>
          </a:bodyPr>
          <a:lstStyle/>
          <a:p>
            <a:r>
              <a:rPr lang="fr-FR" dirty="0"/>
              <a:t>1</a:t>
            </a:r>
            <a:r>
              <a:rPr lang="fr-FR" baseline="30000" dirty="0"/>
              <a:t>er</a:t>
            </a:r>
            <a:r>
              <a:rPr lang="fr-FR" dirty="0"/>
              <a:t> Niveau (facile)</a:t>
            </a:r>
          </a:p>
        </p:txBody>
      </p:sp>
      <p:pic>
        <p:nvPicPr>
          <p:cNvPr id="5" name="Espace réservé du contenu 4">
            <a:extLst>
              <a:ext uri="{FF2B5EF4-FFF2-40B4-BE49-F238E27FC236}">
                <a16:creationId xmlns="" xmlns:a16="http://schemas.microsoft.com/office/drawing/2014/main" id="{DCC9AF3F-DCD0-4FD0-9E70-9B488F0F7A0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36613"/>
            <a:ext cx="9144000" cy="6021387"/>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06194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7D80D8E-0BC2-4DA8-9EC5-881A387BBA30}"/>
              </a:ext>
            </a:extLst>
          </p:cNvPr>
          <p:cNvSpPr>
            <a:spLocks noGrp="1"/>
          </p:cNvSpPr>
          <p:nvPr>
            <p:ph type="title"/>
          </p:nvPr>
        </p:nvSpPr>
        <p:spPr>
          <a:xfrm>
            <a:off x="457200" y="274638"/>
            <a:ext cx="8229600" cy="706090"/>
          </a:xfrm>
        </p:spPr>
        <p:txBody>
          <a:bodyPr>
            <a:normAutofit fontScale="90000"/>
          </a:bodyPr>
          <a:lstStyle/>
          <a:p>
            <a:r>
              <a:rPr lang="fr-FR" dirty="0"/>
              <a:t>2</a:t>
            </a:r>
            <a:r>
              <a:rPr lang="fr-FR" baseline="30000" dirty="0"/>
              <a:t>ème</a:t>
            </a:r>
            <a:r>
              <a:rPr lang="fr-FR" dirty="0"/>
              <a:t> Niveau (moyen)</a:t>
            </a:r>
          </a:p>
        </p:txBody>
      </p:sp>
      <p:pic>
        <p:nvPicPr>
          <p:cNvPr id="5" name="Espace réservé du contenu 4">
            <a:extLst>
              <a:ext uri="{FF2B5EF4-FFF2-40B4-BE49-F238E27FC236}">
                <a16:creationId xmlns="" xmlns:a16="http://schemas.microsoft.com/office/drawing/2014/main" id="{AC6AA89B-1227-469A-8966-E3FD136EEF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36613"/>
            <a:ext cx="9144000" cy="6192787"/>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84783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639B833-D69F-426C-A22C-CF9476520DF7}"/>
              </a:ext>
            </a:extLst>
          </p:cNvPr>
          <p:cNvSpPr>
            <a:spLocks noGrp="1"/>
          </p:cNvSpPr>
          <p:nvPr>
            <p:ph type="title"/>
          </p:nvPr>
        </p:nvSpPr>
        <p:spPr>
          <a:xfrm>
            <a:off x="457200" y="274638"/>
            <a:ext cx="8229600" cy="418058"/>
          </a:xfrm>
        </p:spPr>
        <p:txBody>
          <a:bodyPr>
            <a:normAutofit fontScale="90000"/>
          </a:bodyPr>
          <a:lstStyle/>
          <a:p>
            <a:r>
              <a:rPr lang="fr-FR" dirty="0"/>
              <a:t>3</a:t>
            </a:r>
            <a:r>
              <a:rPr lang="fr-FR" baseline="30000" dirty="0"/>
              <a:t>ème</a:t>
            </a:r>
            <a:r>
              <a:rPr lang="fr-FR" dirty="0"/>
              <a:t> Niveau (difficile)</a:t>
            </a:r>
          </a:p>
        </p:txBody>
      </p:sp>
      <p:pic>
        <p:nvPicPr>
          <p:cNvPr id="5" name="Espace réservé du contenu 4">
            <a:extLst>
              <a:ext uri="{FF2B5EF4-FFF2-40B4-BE49-F238E27FC236}">
                <a16:creationId xmlns="" xmlns:a16="http://schemas.microsoft.com/office/drawing/2014/main" id="{23493564-C06D-4D9A-BAB1-47F1D5A1855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92150"/>
            <a:ext cx="9143999" cy="633725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30879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 xmlns:a16="http://schemas.microsoft.com/office/drawing/2014/main" id="{4132E1D6-B213-4B40-AB7B-93809B8A0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4499992" cy="6741368"/>
          </a:xfrm>
          <a:prstGeom prst="rect">
            <a:avLst/>
          </a:prstGeom>
        </p:spPr>
      </p:pic>
      <p:sp>
        <p:nvSpPr>
          <p:cNvPr id="2" name="Titre 1"/>
          <p:cNvSpPr>
            <a:spLocks noGrp="1"/>
          </p:cNvSpPr>
          <p:nvPr>
            <p:ph type="title"/>
          </p:nvPr>
        </p:nvSpPr>
        <p:spPr/>
        <p:txBody>
          <a:bodyPr/>
          <a:lstStyle/>
          <a:p>
            <a:pPr algn="l"/>
            <a:r>
              <a:rPr lang="fr-FR" dirty="0"/>
              <a:t>Atelier du géomètre</a:t>
            </a:r>
          </a:p>
        </p:txBody>
      </p:sp>
      <p:sp>
        <p:nvSpPr>
          <p:cNvPr id="3" name="Espace réservé du contenu 2"/>
          <p:cNvSpPr>
            <a:spLocks noGrp="1"/>
          </p:cNvSpPr>
          <p:nvPr>
            <p:ph idx="1"/>
          </p:nvPr>
        </p:nvSpPr>
        <p:spPr/>
        <p:txBody>
          <a:bodyPr>
            <a:normAutofit/>
          </a:bodyPr>
          <a:lstStyle/>
          <a:p>
            <a:r>
              <a:rPr lang="fr-FR" sz="2000" dirty="0"/>
              <a:t>l'Atelier du Géomètre permet à l'enfant </a:t>
            </a:r>
          </a:p>
          <a:p>
            <a:pPr marL="0" indent="0">
              <a:buNone/>
            </a:pPr>
            <a:r>
              <a:rPr lang="fr-FR" sz="2000" dirty="0"/>
              <a:t>d'envisager la géométrie de manière sensorielle.</a:t>
            </a:r>
          </a:p>
          <a:p>
            <a:pPr marL="0" indent="0">
              <a:buNone/>
            </a:pPr>
            <a:r>
              <a:rPr lang="fr-FR" sz="2000" dirty="0"/>
              <a:t> Il s'agit de travailler grâce à la manipulation, la </a:t>
            </a:r>
          </a:p>
          <a:p>
            <a:pPr marL="0" indent="0">
              <a:buNone/>
            </a:pPr>
            <a:r>
              <a:rPr lang="fr-FR" sz="2000" dirty="0"/>
              <a:t>construction et l'analyse des propriétés</a:t>
            </a:r>
          </a:p>
          <a:p>
            <a:pPr marL="0" indent="0">
              <a:buNone/>
            </a:pPr>
            <a:r>
              <a:rPr lang="fr-FR" sz="2000" dirty="0"/>
              <a:t> géométriques. Cette technique permet de faciliter</a:t>
            </a:r>
          </a:p>
          <a:p>
            <a:pPr marL="0" indent="0">
              <a:buNone/>
            </a:pPr>
            <a:r>
              <a:rPr lang="fr-FR" sz="2000" dirty="0"/>
              <a:t> l’apprentissage des figures et des constructions </a:t>
            </a:r>
          </a:p>
          <a:p>
            <a:pPr marL="0" indent="0">
              <a:buNone/>
            </a:pPr>
            <a:r>
              <a:rPr lang="fr-FR" sz="2000" dirty="0"/>
              <a:t>géométriques de manière ludique. Ainsi, les enfants</a:t>
            </a:r>
          </a:p>
          <a:p>
            <a:pPr marL="0" indent="0">
              <a:buNone/>
            </a:pPr>
            <a:r>
              <a:rPr lang="fr-FR" sz="2000" dirty="0"/>
              <a:t> </a:t>
            </a:r>
            <a:r>
              <a:rPr lang="fr-FR" sz="2000" dirty="0" err="1"/>
              <a:t>dyscalculiques</a:t>
            </a:r>
            <a:r>
              <a:rPr lang="fr-FR" sz="2000" dirty="0"/>
              <a:t>, dyslexiques, dyspraxiques, </a:t>
            </a:r>
          </a:p>
          <a:p>
            <a:pPr marL="0" indent="0">
              <a:buNone/>
            </a:pPr>
            <a:r>
              <a:rPr lang="fr-FR" sz="2000" dirty="0"/>
              <a:t>dysorthographiques, précoces EIP, autiste-asperger</a:t>
            </a:r>
          </a:p>
          <a:p>
            <a:pPr marL="0" indent="0">
              <a:buNone/>
            </a:pPr>
            <a:r>
              <a:rPr lang="fr-FR" sz="2000" dirty="0"/>
              <a:t> ou en phobie scolaire auront moins de réticence </a:t>
            </a:r>
          </a:p>
          <a:p>
            <a:pPr marL="0" indent="0">
              <a:buNone/>
            </a:pPr>
            <a:r>
              <a:rPr lang="fr-FR" sz="2000" dirty="0"/>
              <a:t>et/ou de difficulté pour comprendre les subtilités </a:t>
            </a:r>
          </a:p>
          <a:p>
            <a:pPr marL="0" indent="0">
              <a:buNone/>
            </a:pPr>
            <a:r>
              <a:rPr lang="fr-FR" sz="2000" dirty="0"/>
              <a:t>géométriques.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9BDCB5D-6E56-4C5C-BFB6-648B981A4959}"/>
              </a:ext>
            </a:extLst>
          </p:cNvPr>
          <p:cNvSpPr>
            <a:spLocks noGrp="1"/>
          </p:cNvSpPr>
          <p:nvPr>
            <p:ph type="title"/>
          </p:nvPr>
        </p:nvSpPr>
        <p:spPr>
          <a:xfrm>
            <a:off x="457200" y="274638"/>
            <a:ext cx="8229600" cy="58018"/>
          </a:xfrm>
        </p:spPr>
        <p:txBody>
          <a:bodyPr>
            <a:normAutofit fontScale="90000"/>
          </a:bodyPr>
          <a:lstStyle/>
          <a:p>
            <a:endParaRPr lang="fr-FR" dirty="0"/>
          </a:p>
        </p:txBody>
      </p:sp>
      <p:pic>
        <p:nvPicPr>
          <p:cNvPr id="5" name="Espace réservé du contenu 4">
            <a:extLst>
              <a:ext uri="{FF2B5EF4-FFF2-40B4-BE49-F238E27FC236}">
                <a16:creationId xmlns="" xmlns:a16="http://schemas.microsoft.com/office/drawing/2014/main" id="{3F879D28-E027-438B-9CA1-8FE62AFFDB4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644008" cy="6858000"/>
          </a:xfrm>
        </p:spPr>
      </p:pic>
      <p:pic>
        <p:nvPicPr>
          <p:cNvPr id="7" name="Image 6">
            <a:extLst>
              <a:ext uri="{FF2B5EF4-FFF2-40B4-BE49-F238E27FC236}">
                <a16:creationId xmlns="" xmlns:a16="http://schemas.microsoft.com/office/drawing/2014/main" id="{6F40B6D4-C6E2-42C1-9916-7C39ED2DF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8047"/>
            <a:ext cx="4499992" cy="68580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129020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75B2020C-3E41-4831-A241-7A8E2CAE6CA3}"/>
              </a:ext>
            </a:extLst>
          </p:cNvPr>
          <p:cNvSpPr>
            <a:spLocks noGrp="1"/>
          </p:cNvSpPr>
          <p:nvPr>
            <p:ph idx="1"/>
          </p:nvPr>
        </p:nvSpPr>
        <p:spPr>
          <a:xfrm>
            <a:off x="457200" y="548680"/>
            <a:ext cx="8229600" cy="5976664"/>
          </a:xfrm>
        </p:spPr>
        <p:txBody>
          <a:bodyPr>
            <a:normAutofit fontScale="92500" lnSpcReduction="20000"/>
          </a:bodyPr>
          <a:lstStyle/>
          <a:p>
            <a:r>
              <a:rPr lang="fr-FR" dirty="0"/>
              <a:t>Définitions</a:t>
            </a:r>
          </a:p>
          <a:p>
            <a:r>
              <a:rPr lang="fr-FR" dirty="0"/>
              <a:t>Noms des figures géométriques</a:t>
            </a:r>
          </a:p>
          <a:p>
            <a:r>
              <a:rPr lang="fr-FR" dirty="0"/>
              <a:t>Propriétés des figures géométriques</a:t>
            </a:r>
          </a:p>
          <a:p>
            <a:r>
              <a:rPr lang="fr-FR" dirty="0"/>
              <a:t>Deux approches*</a:t>
            </a:r>
          </a:p>
          <a:p>
            <a:r>
              <a:rPr lang="fr-FR" dirty="0"/>
              <a:t>Transformation en jeux</a:t>
            </a:r>
          </a:p>
          <a:p>
            <a:endParaRPr lang="fr-FR" dirty="0"/>
          </a:p>
          <a:p>
            <a:endParaRPr lang="fr-FR" dirty="0"/>
          </a:p>
          <a:p>
            <a:pPr marL="0" indent="0">
              <a:buNone/>
            </a:pPr>
            <a:endParaRPr lang="fr-FR" dirty="0"/>
          </a:p>
          <a:p>
            <a:pPr>
              <a:buNone/>
            </a:pPr>
            <a:r>
              <a:rPr lang="fr-FR" dirty="0"/>
              <a:t>*Exercices en parallèle avec manipulation</a:t>
            </a:r>
          </a:p>
          <a:p>
            <a:pPr>
              <a:buNone/>
            </a:pPr>
            <a:r>
              <a:rPr lang="fr-FR" dirty="0"/>
              <a:t>Manipulation sur fond blanc + annotations</a:t>
            </a:r>
          </a:p>
          <a:p>
            <a:pPr>
              <a:buNone/>
            </a:pPr>
            <a:endParaRPr lang="fr-FR" dirty="0"/>
          </a:p>
          <a:p>
            <a:r>
              <a:rPr lang="fr-FR" dirty="0">
                <a:hlinkClick r:id="rId2"/>
              </a:rPr>
              <a:t>https://www.youtube.com/watch?v=Tde886cljNI</a:t>
            </a:r>
            <a:endParaRPr lang="fr-FR" dirty="0"/>
          </a:p>
          <a:p>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446056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énigmes géométriques</a:t>
            </a:r>
          </a:p>
        </p:txBody>
      </p:sp>
      <p:sp>
        <p:nvSpPr>
          <p:cNvPr id="3" name="Espace réservé du contenu 2"/>
          <p:cNvSpPr>
            <a:spLocks noGrp="1"/>
          </p:cNvSpPr>
          <p:nvPr>
            <p:ph idx="1"/>
          </p:nvPr>
        </p:nvSpPr>
        <p:spPr/>
        <p:txBody>
          <a:bodyPr>
            <a:normAutofit lnSpcReduction="10000"/>
          </a:bodyPr>
          <a:lstStyle/>
          <a:p>
            <a:pPr algn="ctr">
              <a:buNone/>
            </a:pPr>
            <a:r>
              <a:rPr lang="fr-FR" dirty="0"/>
              <a:t>3 niveaux de difficultés pour retravailler les principales définitions et propriétés sous forme de jeu</a:t>
            </a:r>
            <a:r>
              <a:rPr lang="fr-FR" dirty="0" smtClean="0"/>
              <a:t>. A télécharger sur notre site:</a:t>
            </a:r>
          </a:p>
          <a:p>
            <a:pPr algn="ctr">
              <a:buNone/>
            </a:pPr>
            <a:r>
              <a:rPr lang="fr-FR" sz="2400" dirty="0"/>
              <a:t>http://www.numero1-scolarite.com/mathematiques/jeux-pedagogiques-en-mathematiques/enigmes-geometriques/</a:t>
            </a:r>
          </a:p>
          <a:p>
            <a:pPr>
              <a:buNone/>
            </a:pPr>
            <a:endParaRPr lang="fr-FR" dirty="0"/>
          </a:p>
          <a:p>
            <a:pPr algn="ctr">
              <a:buNone/>
            </a:pPr>
            <a:r>
              <a:rPr lang="fr-FR" dirty="0"/>
              <a:t>1 étoile : niveau facile</a:t>
            </a:r>
          </a:p>
          <a:p>
            <a:pPr algn="ctr">
              <a:buNone/>
            </a:pPr>
            <a:r>
              <a:rPr lang="fr-FR" dirty="0"/>
              <a:t>2 étoiles : niveau moyen</a:t>
            </a:r>
          </a:p>
          <a:p>
            <a:pPr algn="ctr">
              <a:buNone/>
            </a:pPr>
            <a:r>
              <a:rPr lang="fr-FR" dirty="0"/>
              <a:t>3 étoiles : niveau difficile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631C5A8-40D0-4E87-840B-3EFAEAB15EDE}"/>
              </a:ext>
            </a:extLst>
          </p:cNvPr>
          <p:cNvSpPr>
            <a:spLocks noGrp="1"/>
          </p:cNvSpPr>
          <p:nvPr>
            <p:ph type="title"/>
          </p:nvPr>
        </p:nvSpPr>
        <p:spPr>
          <a:xfrm>
            <a:off x="457200" y="274638"/>
            <a:ext cx="8229600" cy="130026"/>
          </a:xfrm>
        </p:spPr>
        <p:txBody>
          <a:bodyPr>
            <a:normAutofit fontScale="90000"/>
          </a:bodyPr>
          <a:lstStyle/>
          <a:p>
            <a:endParaRPr lang="fr-FR" dirty="0"/>
          </a:p>
        </p:txBody>
      </p:sp>
      <p:pic>
        <p:nvPicPr>
          <p:cNvPr id="7" name="Espace réservé du contenu 6">
            <a:extLst>
              <a:ext uri="{FF2B5EF4-FFF2-40B4-BE49-F238E27FC236}">
                <a16:creationId xmlns="" xmlns:a16="http://schemas.microsoft.com/office/drawing/2014/main" id="{07159244-A7A9-47FF-BA49-E8E4C74616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32"/>
            <a:ext cx="9144000" cy="6624736"/>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54224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vous de jouer!</a:t>
            </a:r>
            <a:endParaRPr lang="fr-FR" dirty="0"/>
          </a:p>
        </p:txBody>
      </p:sp>
    </p:spTree>
    <p:extLst>
      <p:ext uri="{BB962C8B-B14F-4D97-AF65-F5344CB8AC3E}">
        <p14:creationId xmlns:p14="http://schemas.microsoft.com/office/powerpoint/2010/main" val="85609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L’utilisation du jeu: quand, comment ?</a:t>
            </a:r>
            <a:endParaRPr lang="fr-FR" dirty="0"/>
          </a:p>
        </p:txBody>
      </p:sp>
      <p:sp>
        <p:nvSpPr>
          <p:cNvPr id="3" name="Espace réservé du contenu 2"/>
          <p:cNvSpPr>
            <a:spLocks noGrp="1"/>
          </p:cNvSpPr>
          <p:nvPr>
            <p:ph idx="1"/>
          </p:nvPr>
        </p:nvSpPr>
        <p:spPr/>
        <p:txBody>
          <a:bodyPr>
            <a:normAutofit fontScale="85000" lnSpcReduction="10000"/>
          </a:bodyPr>
          <a:lstStyle/>
          <a:p>
            <a:pPr marL="0" indent="0">
              <a:buNone/>
            </a:pPr>
            <a:r>
              <a:rPr lang="fr-FR" dirty="0" smtClean="0"/>
              <a:t>Le jeu facilite le geste d’attention et de mémorisation, il doit s’utiliser de 3 façons</a:t>
            </a:r>
          </a:p>
          <a:p>
            <a:r>
              <a:rPr lang="fr-FR" dirty="0" smtClean="0"/>
              <a:t> à la fin d’un cours pour consolider les connaissances vues pendant le cours </a:t>
            </a:r>
          </a:p>
          <a:p>
            <a:r>
              <a:rPr lang="fr-FR" dirty="0" smtClean="0"/>
              <a:t> au milieu d’un cours quand l’attention s’est relâchée</a:t>
            </a:r>
          </a:p>
          <a:p>
            <a:r>
              <a:rPr lang="fr-FR" dirty="0" smtClean="0"/>
              <a:t>au début d’un cours pour lancer la motivation et l’attention de l’élève</a:t>
            </a:r>
          </a:p>
          <a:p>
            <a:pPr marL="0" indent="0">
              <a:buNone/>
            </a:pPr>
            <a:r>
              <a:rPr lang="fr-FR" u="sng" dirty="0" smtClean="0"/>
              <a:t>Attention: </a:t>
            </a:r>
            <a:r>
              <a:rPr lang="fr-FR" dirty="0" smtClean="0"/>
              <a:t>à chaque fois, le professeur doit expliquer systématiquement à l’élève à la fin d’un jeu comment appliquer </a:t>
            </a:r>
            <a:r>
              <a:rPr lang="fr-FR" dirty="0"/>
              <a:t>à son </a:t>
            </a:r>
            <a:r>
              <a:rPr lang="fr-FR" dirty="0" smtClean="0"/>
              <a:t>cours ce qui a été vu grâce au jeu</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317970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Jeux de numération</a:t>
            </a:r>
            <a:endParaRPr lang="fr-FR" dirty="0"/>
          </a:p>
        </p:txBody>
      </p:sp>
      <p:sp>
        <p:nvSpPr>
          <p:cNvPr id="3" name="Espace réservé du contenu 2"/>
          <p:cNvSpPr>
            <a:spLocks noGrp="1"/>
          </p:cNvSpPr>
          <p:nvPr>
            <p:ph idx="1"/>
          </p:nvPr>
        </p:nvSpPr>
        <p:spPr/>
        <p:txBody>
          <a:bodyPr>
            <a:normAutofit fontScale="85000" lnSpcReduction="10000"/>
          </a:bodyPr>
          <a:lstStyle/>
          <a:p>
            <a:r>
              <a:rPr lang="fr-FR" dirty="0" smtClean="0"/>
              <a:t>Le système décimal par la manipulation et les codes couleurs: cube base 10 associés au cartes symboles Montessori, idéal pour les élèves de primaire </a:t>
            </a:r>
            <a:r>
              <a:rPr lang="fr-FR" dirty="0" err="1" smtClean="0"/>
              <a:t>dyscalculiques</a:t>
            </a:r>
            <a:endParaRPr lang="fr-FR" dirty="0" smtClean="0"/>
          </a:p>
          <a:p>
            <a:r>
              <a:rPr lang="fr-FR" dirty="0" smtClean="0"/>
              <a:t>-&gt; les cubes base 10 doivent </a:t>
            </a:r>
            <a:r>
              <a:rPr lang="fr-FR" dirty="0"/>
              <a:t>ê</a:t>
            </a:r>
            <a:r>
              <a:rPr lang="fr-FR" dirty="0" smtClean="0"/>
              <a:t>tre achetés par les parents </a:t>
            </a:r>
            <a:r>
              <a:rPr lang="fr-FR" dirty="0"/>
              <a:t>de l’élève: (</a:t>
            </a:r>
            <a:r>
              <a:rPr lang="fr-FR" sz="900" dirty="0">
                <a:hlinkClick r:id="rId2"/>
              </a:rPr>
              <a:t>https://</a:t>
            </a:r>
            <a:r>
              <a:rPr lang="fr-FR" sz="900" dirty="0" smtClean="0">
                <a:hlinkClick r:id="rId2"/>
              </a:rPr>
              <a:t>www.amazon.fr/Learning-Resources-dInitiation-Base-10-Brights/dp/B00S2XPK7A/ref=sr_1_1?ie=UTF8&amp;qid=1502462496&amp;sr=8-1&amp;keywords=cube+base+10</a:t>
            </a:r>
            <a:r>
              <a:rPr lang="fr-FR" dirty="0" smtClean="0"/>
              <a:t>)</a:t>
            </a:r>
          </a:p>
          <a:p>
            <a:r>
              <a:rPr lang="fr-FR" dirty="0" smtClean="0"/>
              <a:t>-&gt; les cartes symboles Montessori couleur peuvent </a:t>
            </a:r>
            <a:r>
              <a:rPr lang="fr-FR" dirty="0"/>
              <a:t>ê</a:t>
            </a:r>
            <a:r>
              <a:rPr lang="fr-FR" dirty="0" smtClean="0"/>
              <a:t>tre fabriquées par le professeur (demander le support au responsable pédagogique): unité en vert, dizaine en bleu, centaine en rouge.</a:t>
            </a:r>
          </a:p>
          <a:p>
            <a:endParaRPr lang="fr-FR" dirty="0"/>
          </a:p>
        </p:txBody>
      </p:sp>
    </p:spTree>
    <p:extLst>
      <p:ext uri="{BB962C8B-B14F-4D97-AF65-F5344CB8AC3E}">
        <p14:creationId xmlns:p14="http://schemas.microsoft.com/office/powerpoint/2010/main" val="3946447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 y="785988"/>
            <a:ext cx="3675906" cy="4818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754989"/>
            <a:ext cx="2936263" cy="491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61" y="833496"/>
            <a:ext cx="3588082" cy="485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67544" y="404664"/>
            <a:ext cx="3737626" cy="369332"/>
          </a:xfrm>
          <a:prstGeom prst="rect">
            <a:avLst/>
          </a:prstGeom>
          <a:noFill/>
        </p:spPr>
        <p:txBody>
          <a:bodyPr wrap="none" rtlCol="0">
            <a:spAutoFit/>
          </a:bodyPr>
          <a:lstStyle/>
          <a:p>
            <a:r>
              <a:rPr lang="fr-FR" dirty="0" smtClean="0"/>
              <a:t>Quelques cartes symboles à découper</a:t>
            </a:r>
            <a:endParaRPr lang="fr-FR" dirty="0"/>
          </a:p>
        </p:txBody>
      </p:sp>
    </p:spTree>
    <p:extLst>
      <p:ext uri="{BB962C8B-B14F-4D97-AF65-F5344CB8AC3E}">
        <p14:creationId xmlns:p14="http://schemas.microsoft.com/office/powerpoint/2010/main" val="1189743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système </a:t>
            </a:r>
            <a:r>
              <a:rPr lang="fr-FR" dirty="0" smtClean="0"/>
              <a:t>décimal: cube base 10</a:t>
            </a:r>
            <a:endParaRPr lang="fr-FR" dirty="0"/>
          </a:p>
        </p:txBody>
      </p:sp>
      <p:pic>
        <p:nvPicPr>
          <p:cNvPr id="5" name="Espace réservé du contenu 4">
            <a:extLst>
              <a:ext uri="{FF2B5EF4-FFF2-40B4-BE49-F238E27FC236}">
                <a16:creationId xmlns="" xmlns:a16="http://schemas.microsoft.com/office/drawing/2014/main" id="{8CD6F9F7-3F10-499A-978B-A7B297B154E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1" y="1196752"/>
            <a:ext cx="8640960" cy="5544616"/>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3" name="ZoneTexte 2"/>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86BEBA3B-D3C4-4BEC-B474-CB8AFDDA56CC}"/>
              </a:ext>
            </a:extLst>
          </p:cNvPr>
          <p:cNvSpPr>
            <a:spLocks noGrp="1"/>
          </p:cNvSpPr>
          <p:nvPr>
            <p:ph idx="1"/>
          </p:nvPr>
        </p:nvSpPr>
        <p:spPr>
          <a:xfrm>
            <a:off x="457200" y="764704"/>
            <a:ext cx="8229600" cy="5361459"/>
          </a:xfrm>
        </p:spPr>
        <p:txBody>
          <a:bodyPr/>
          <a:lstStyle/>
          <a:p>
            <a:r>
              <a:rPr lang="fr-FR" dirty="0"/>
              <a:t>En manipulant les cubes et l’usage des cartes symboles correspondantes (2 tailles), cela permet de travailler la notion d’unité/dizaine/centaine.</a:t>
            </a:r>
          </a:p>
          <a:p>
            <a:endParaRPr lang="fr-FR" dirty="0"/>
          </a:p>
          <a:p>
            <a:endParaRPr lang="fr-FR" dirty="0"/>
          </a:p>
        </p:txBody>
      </p:sp>
      <p:pic>
        <p:nvPicPr>
          <p:cNvPr id="5" name="Image 4">
            <a:extLst>
              <a:ext uri="{FF2B5EF4-FFF2-40B4-BE49-F238E27FC236}">
                <a16:creationId xmlns="" xmlns:a16="http://schemas.microsoft.com/office/drawing/2014/main" id="{1E1D3EF1-CBC5-499B-B998-5B6C4EE485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6952"/>
            <a:ext cx="4499992" cy="3861048"/>
          </a:xfrm>
          <a:prstGeom prst="rect">
            <a:avLst/>
          </a:prstGeom>
        </p:spPr>
      </p:pic>
      <p:pic>
        <p:nvPicPr>
          <p:cNvPr id="7" name="Image 6">
            <a:extLst>
              <a:ext uri="{FF2B5EF4-FFF2-40B4-BE49-F238E27FC236}">
                <a16:creationId xmlns="" xmlns:a16="http://schemas.microsoft.com/office/drawing/2014/main" id="{FCEE843C-E0DC-4A62-9A6E-6CD380B6A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2996952"/>
            <a:ext cx="4644008" cy="386104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71861716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11863</TotalTime>
  <Words>1424</Words>
  <Application>Microsoft Office PowerPoint</Application>
  <PresentationFormat>Affichage à l'écran (4:3)</PresentationFormat>
  <Paragraphs>215</Paragraphs>
  <Slides>49</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49</vt:i4>
      </vt:variant>
    </vt:vector>
  </HeadingPairs>
  <TitlesOfParts>
    <vt:vector size="51" baseType="lpstr">
      <vt:lpstr>Thème Office</vt:lpstr>
      <vt:lpstr>Acrobat Document</vt:lpstr>
      <vt:lpstr>Les Outils Mathématiques pour enseigner au primaire et collège</vt:lpstr>
      <vt:lpstr>La base de notre méthode</vt:lpstr>
      <vt:lpstr>Cette méthode couvre les classes de début de CP à la 3ème</vt:lpstr>
      <vt:lpstr>Présentation PowerPoint</vt:lpstr>
      <vt:lpstr>L’utilisation du jeu: quand, comment ?</vt:lpstr>
      <vt:lpstr>Jeux de numération</vt:lpstr>
      <vt:lpstr>Présentation PowerPoint</vt:lpstr>
      <vt:lpstr>Le système décimal: cube base 10</vt:lpstr>
      <vt:lpstr>Présentation PowerPoint</vt:lpstr>
      <vt:lpstr>Présentation PowerPoint</vt:lpstr>
      <vt:lpstr>Présentation PowerPoint</vt:lpstr>
      <vt:lpstr>Présentation PowerPoint</vt:lpstr>
      <vt:lpstr>Présentation PowerPoint</vt:lpstr>
      <vt:lpstr>Présentation PowerPoint</vt:lpstr>
      <vt:lpstr>Atelier des nombres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tableau de la division</vt:lpstr>
      <vt:lpstr>Présentation PowerPoint</vt:lpstr>
      <vt:lpstr>Présentation PowerPoint</vt:lpstr>
      <vt:lpstr>Compteur des nombres</vt:lpstr>
      <vt:lpstr>Présentation PowerPoint</vt:lpstr>
      <vt:lpstr>La réglette des nombres relatifs</vt:lpstr>
      <vt:lpstr>LES JEUX CAT’S FAMILY</vt:lpstr>
      <vt:lpstr>Présentation PowerPoint</vt:lpstr>
      <vt:lpstr>Présentation PowerPoint</vt:lpstr>
      <vt:lpstr>Présentation PowerPoint</vt:lpstr>
      <vt:lpstr>Présentation PowerPoint</vt:lpstr>
      <vt:lpstr> Mémorisation des tables de multiplication</vt:lpstr>
      <vt:lpstr>Atelier des fractions</vt:lpstr>
      <vt:lpstr>Présentation PowerPoint</vt:lpstr>
      <vt:lpstr>Concept de fractions         Repérage sur une droite graduée     Lien avec valeur décimale Fractions équivalentes      Simplification de fractions            Opérations sur les fractions</vt:lpstr>
      <vt:lpstr>Présentation PowerPoint</vt:lpstr>
      <vt:lpstr>Jeu mistigri des énigmes mathématiques</vt:lpstr>
      <vt:lpstr>1er Niveau (facile)</vt:lpstr>
      <vt:lpstr>2ème Niveau (moyen)</vt:lpstr>
      <vt:lpstr>3ème Niveau (difficile)</vt:lpstr>
      <vt:lpstr>Atelier du géomètre</vt:lpstr>
      <vt:lpstr>Présentation PowerPoint</vt:lpstr>
      <vt:lpstr>Présentation PowerPoint</vt:lpstr>
      <vt:lpstr>Les énigmes géométriques</vt:lpstr>
      <vt:lpstr>Présentation PowerPoint</vt:lpstr>
      <vt:lpstr>A vous de jouer!</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outils mathématiques</dc:title>
  <dc:creator>Serge</dc:creator>
  <cp:lastModifiedBy>user</cp:lastModifiedBy>
  <cp:revision>61</cp:revision>
  <dcterms:created xsi:type="dcterms:W3CDTF">2017-06-02T16:47:41Z</dcterms:created>
  <dcterms:modified xsi:type="dcterms:W3CDTF">2017-11-15T14:09:18Z</dcterms:modified>
</cp:coreProperties>
</file>