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74" r:id="rId5"/>
    <p:sldId id="260" r:id="rId6"/>
    <p:sldId id="269" r:id="rId7"/>
    <p:sldId id="261" r:id="rId8"/>
    <p:sldId id="401" r:id="rId9"/>
    <p:sldId id="347" r:id="rId10"/>
    <p:sldId id="348" r:id="rId11"/>
    <p:sldId id="349" r:id="rId12"/>
    <p:sldId id="350" r:id="rId13"/>
    <p:sldId id="351" r:id="rId14"/>
    <p:sldId id="352" r:id="rId15"/>
    <p:sldId id="353" r:id="rId16"/>
    <p:sldId id="354" r:id="rId17"/>
    <p:sldId id="355" r:id="rId18"/>
    <p:sldId id="356" r:id="rId19"/>
    <p:sldId id="335" r:id="rId20"/>
    <p:sldId id="336" r:id="rId21"/>
    <p:sldId id="342" r:id="rId22"/>
    <p:sldId id="376" r:id="rId23"/>
    <p:sldId id="372" r:id="rId24"/>
    <p:sldId id="369" r:id="rId25"/>
    <p:sldId id="371" r:id="rId26"/>
    <p:sldId id="370" r:id="rId27"/>
    <p:sldId id="373" r:id="rId28"/>
    <p:sldId id="374" r:id="rId29"/>
    <p:sldId id="360" r:id="rId30"/>
    <p:sldId id="366" r:id="rId31"/>
    <p:sldId id="367" r:id="rId32"/>
    <p:sldId id="361" r:id="rId33"/>
    <p:sldId id="362" r:id="rId34"/>
    <p:sldId id="363" r:id="rId35"/>
    <p:sldId id="378" r:id="rId36"/>
    <p:sldId id="379" r:id="rId37"/>
    <p:sldId id="380" r:id="rId38"/>
    <p:sldId id="381" r:id="rId39"/>
    <p:sldId id="382" r:id="rId40"/>
    <p:sldId id="386" r:id="rId41"/>
    <p:sldId id="393" r:id="rId42"/>
    <p:sldId id="394" r:id="rId43"/>
    <p:sldId id="395" r:id="rId44"/>
    <p:sldId id="396" r:id="rId45"/>
    <p:sldId id="397" r:id="rId46"/>
    <p:sldId id="398" r:id="rId47"/>
    <p:sldId id="377" r:id="rId48"/>
    <p:sldId id="383" r:id="rId49"/>
    <p:sldId id="399" r:id="rId50"/>
    <p:sldId id="388" r:id="rId51"/>
    <p:sldId id="389" r:id="rId52"/>
    <p:sldId id="263" r:id="rId53"/>
    <p:sldId id="300" r:id="rId54"/>
    <p:sldId id="270" r:id="rId55"/>
    <p:sldId id="273" r:id="rId56"/>
    <p:sldId id="298" r:id="rId57"/>
    <p:sldId id="299" r:id="rId58"/>
    <p:sldId id="301" r:id="rId59"/>
    <p:sldId id="292" r:id="rId60"/>
    <p:sldId id="320" r:id="rId61"/>
  </p:sldIdLst>
  <p:sldSz cx="9906000" cy="6858000" type="A4"/>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29" autoAdjust="0"/>
    <p:restoredTop sz="94660"/>
  </p:normalViewPr>
  <p:slideViewPr>
    <p:cSldViewPr snapToGrid="0" snapToObjects="1">
      <p:cViewPr varScale="1">
        <p:scale>
          <a:sx n="104" d="100"/>
          <a:sy n="104" d="100"/>
        </p:scale>
        <p:origin x="672" y="102"/>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8"/>
            <a:ext cx="8420100" cy="1470025"/>
          </a:xfrm>
        </p:spPr>
        <p:txBody>
          <a:bodyPr/>
          <a:lstStyle/>
          <a:p>
            <a:r>
              <a:rPr lang="fr-FR"/>
              <a:t>Cliquez et modifiez le titre</a:t>
            </a: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46856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792931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80337" y="274641"/>
            <a:ext cx="2414588"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36576" y="274641"/>
            <a:ext cx="7078663"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3659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01154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6903"/>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F082F39-129D-E841-B02E-DBA031443EAC}" type="datetimeFigureOut">
              <a:rPr lang="fr-FR" smtClean="0"/>
              <a:t>01/07/2020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404493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36575"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48300"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F082F39-129D-E841-B02E-DBA031443EAC}" type="datetimeFigureOut">
              <a:rPr lang="fr-FR" smtClean="0"/>
              <a:t>01/07/2020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11896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F082F39-129D-E841-B02E-DBA031443EAC}" type="datetimeFigureOut">
              <a:rPr lang="fr-FR" smtClean="0"/>
              <a:t>01/07/2020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66900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F082F39-129D-E841-B02E-DBA031443EAC}" type="datetimeFigureOut">
              <a:rPr lang="fr-FR" smtClean="0"/>
              <a:t>01/07/2020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354152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F082F39-129D-E841-B02E-DBA031443EAC}" type="datetimeFigureOut">
              <a:rPr lang="fr-FR" smtClean="0"/>
              <a:t>01/07/2020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10741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F082F39-129D-E841-B02E-DBA031443EAC}" type="datetimeFigureOut">
              <a:rPr lang="fr-FR" smtClean="0"/>
              <a:t>01/07/2020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218887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F082F39-129D-E841-B02E-DBA031443EAC}" type="datetimeFigureOut">
              <a:rPr lang="fr-FR" smtClean="0"/>
              <a:t>01/07/2020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78CAF8F-D6DB-F44D-84E2-5E895E693455}" type="slidenum">
              <a:rPr lang="fr-FR" smtClean="0"/>
              <a:t>‹N°›</a:t>
            </a:fld>
            <a:endParaRPr lang="fr-FR"/>
          </a:p>
        </p:txBody>
      </p:sp>
    </p:spTree>
    <p:extLst>
      <p:ext uri="{BB962C8B-B14F-4D97-AF65-F5344CB8AC3E}">
        <p14:creationId xmlns:p14="http://schemas.microsoft.com/office/powerpoint/2010/main" val="2433917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82F39-129D-E841-B02E-DBA031443EAC}" type="datetimeFigureOut">
              <a:rPr lang="fr-FR" smtClean="0"/>
              <a:t>01/07/2020</a:t>
            </a:fld>
            <a:endParaRPr lang="fr-FR"/>
          </a:p>
        </p:txBody>
      </p:sp>
      <p:sp>
        <p:nvSpPr>
          <p:cNvPr id="5" name="Espace réservé du pied de page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CAF8F-D6DB-F44D-84E2-5E895E693455}" type="slidenum">
              <a:rPr lang="fr-FR" smtClean="0"/>
              <a:t>‹N°›</a:t>
            </a:fld>
            <a:endParaRPr lang="fr-FR"/>
          </a:p>
        </p:txBody>
      </p:sp>
    </p:spTree>
    <p:extLst>
      <p:ext uri="{BB962C8B-B14F-4D97-AF65-F5344CB8AC3E}">
        <p14:creationId xmlns:p14="http://schemas.microsoft.com/office/powerpoint/2010/main" val="113325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artablefantastique.fr/installation/" TargetMode="External"/><Relationship Id="rId2" Type="http://schemas.openxmlformats.org/officeDocument/2006/relationships/hyperlink" Target="http://www.cartablefantastique.fr/outils-pour-compenser/le-ruban-word/" TargetMode="External"/><Relationship Id="rId1" Type="http://schemas.openxmlformats.org/officeDocument/2006/relationships/slideLayout" Target="../slideLayouts/slideLayout2.xml"/><Relationship Id="rId5" Type="http://schemas.openxmlformats.org/officeDocument/2006/relationships/hyperlink" Target="https://youtu.be/lYriAPwL7aE" TargetMode="External"/><Relationship Id="rId4" Type="http://schemas.openxmlformats.org/officeDocument/2006/relationships/hyperlink" Target="http://www.cartablefantastique.fr/onglet-mathematiques-ruban-word/"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LkoWpBZIZLM" TargetMode="External"/><Relationship Id="rId3" Type="http://schemas.openxmlformats.org/officeDocument/2006/relationships/hyperlink" Target="https://mlbesson.weebly.com/studys---installer.html" TargetMode="External"/><Relationship Id="rId7" Type="http://schemas.openxmlformats.org/officeDocument/2006/relationships/hyperlink" Target="https://www.youtube.com/watch?v=GICS1LbFQkM" TargetMode="External"/><Relationship Id="rId2" Type="http://schemas.openxmlformats.org/officeDocument/2006/relationships/hyperlink" Target="https://mlbesson.weebly.com/studys---a-propos.html" TargetMode="External"/><Relationship Id="rId1" Type="http://schemas.openxmlformats.org/officeDocument/2006/relationships/slideLayout" Target="../slideLayouts/slideLayout2.xml"/><Relationship Id="rId6" Type="http://schemas.openxmlformats.org/officeDocument/2006/relationships/hyperlink" Target="https://www.youtube.com/watch?v=H1kCZb1dpI8" TargetMode="External"/><Relationship Id="rId5" Type="http://schemas.openxmlformats.org/officeDocument/2006/relationships/hyperlink" Target="http://tice.etab.ac-lille.fr/2017/05/22/ajouter-barre-doutils-destines-aux-eleves-dys-word/" TargetMode="External"/><Relationship Id="rId4" Type="http://schemas.openxmlformats.org/officeDocument/2006/relationships/hyperlink" Target="https://mlbesson.weebly.com/studys---matheacutematiques.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hyperlink" Target="https://www.youtube.com/watch?v=ywZeG_Hfr4w" TargetMode="External"/><Relationship Id="rId1" Type="http://schemas.openxmlformats.org/officeDocument/2006/relationships/slideLayout" Target="../slideLayouts/slideLayout2.xml"/><Relationship Id="rId5" Type="http://schemas.openxmlformats.org/officeDocument/2006/relationships/hyperlink" Target="https://scratch.mit.edu/download" TargetMode="External"/><Relationship Id="rId4" Type="http://schemas.openxmlformats.org/officeDocument/2006/relationships/hyperlink" Target="https://scratch.mit.edu/projects/editor/?tip_bar=hom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mathovore.fr/scratch-logiciel-de-creation-dalgorithme-en-ligne" TargetMode="External"/><Relationship Id="rId7" Type="http://schemas.openxmlformats.org/officeDocument/2006/relationships/hyperlink" Target="https://mlbesson.weebly.com/scratch-2020.html" TargetMode="External"/><Relationship Id="rId2" Type="http://schemas.openxmlformats.org/officeDocument/2006/relationships/hyperlink" Target="http://juliette.hernando.free.fr/scratch.php" TargetMode="External"/><Relationship Id="rId1" Type="http://schemas.openxmlformats.org/officeDocument/2006/relationships/slideLayout" Target="../slideLayouts/slideLayout2.xml"/><Relationship Id="rId6" Type="http://schemas.openxmlformats.org/officeDocument/2006/relationships/hyperlink" Target="https://www.pedagogie.ac-nantes.fr/mathematiques/enseignement/groupe-de-recherche/2015-2017/actions-nationales-2015-2016-et-son-prolongement-graf-algorithmique-2016-2017-925532.kjsp?RH=1447781579652" TargetMode="External"/><Relationship Id="rId5" Type="http://schemas.openxmlformats.org/officeDocument/2006/relationships/hyperlink" Target="https://www.youtube.com/playlist?list=PLVUDmbpupCaqKLNci7_86rbIt61SMhJPd" TargetMode="External"/><Relationship Id="rId4" Type="http://schemas.openxmlformats.org/officeDocument/2006/relationships/hyperlink" Target="http://www.jeusetetmaths.com/2018/06/des-exercices-corriges-sur-l-algorithmique-et-la-programmation-avec-scratch-en-3eme-pour-le-brevet.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hyperlink" Target="https://pilatcode.weebly.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ead.univ-reims.fr/courses/TICEETDYS/document/scenariII/co/0215_geometrie_dynamique.html%23footnotesN2d6" TargetMode="External"/><Relationship Id="rId2" Type="http://schemas.openxmlformats.org/officeDocument/2006/relationships/hyperlink" Target="https://sead.univ-reims.fr/courses/TICEETDYS/document/scenariII/co/0215_geometrie_dynamique.html%23footnotesN2c5"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sead.univ-reims.fr/courses/TICEETDYS/document/scenariII/co/0215_geometrie_dynamique.html%23footnotesN2e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eogebra.org/download" TargetMode="External"/><Relationship Id="rId7" Type="http://schemas.openxmlformats.org/officeDocument/2006/relationships/image" Target="../media/image3.png"/><Relationship Id="rId2" Type="http://schemas.openxmlformats.org/officeDocument/2006/relationships/hyperlink" Target="http://www.geogebra.org/?lang=fr" TargetMode="Externa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www.toutpourapprendre.com/2018/01/geogebra-comment-lutiliser.html" TargetMode="External"/><Relationship Id="rId4" Type="http://schemas.openxmlformats.org/officeDocument/2006/relationships/hyperlink" Target="https://www.geogebra.org/classic?lang=fr"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rpqCFgggG74"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s://wiki.geogebra.org/fr/Tutoriels" TargetMode="External"/><Relationship Id="rId4" Type="http://schemas.openxmlformats.org/officeDocument/2006/relationships/hyperlink" Target="http://www.youtube.com/watch?v=j2Hm3_tqJEg&amp;list=PL06D48B90022993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lbesson.weebly.com/geogebra-au-collegravege.html" TargetMode="External"/><Relationship Id="rId2" Type="http://schemas.openxmlformats.org/officeDocument/2006/relationships/hyperlink" Target="https://mlbesson.weebly.com/geogebra-en-primaire.html" TargetMode="External"/><Relationship Id="rId1" Type="http://schemas.openxmlformats.org/officeDocument/2006/relationships/slideLayout" Target="../slideLayouts/slideLayout2.xml"/><Relationship Id="rId5" Type="http://schemas.openxmlformats.org/officeDocument/2006/relationships/hyperlink" Target="https://mlbesson.weebly.com/geogebra-comment-faire.html" TargetMode="External"/><Relationship Id="rId4" Type="http://schemas.openxmlformats.org/officeDocument/2006/relationships/hyperlink" Target="http://juliette.hernando.free.fr/scratch.php"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logicieleducatif.fr/math/numeration/recompo2.php" TargetMode="External"/><Relationship Id="rId3" Type="http://schemas.openxmlformats.org/officeDocument/2006/relationships/hyperlink" Target="http://www.lacourseauxnombres.com/nr/home.php" TargetMode="External"/><Relationship Id="rId7" Type="http://schemas.openxmlformats.org/officeDocument/2006/relationships/hyperlink" Target="https://www.logicieleducatif.fr/math/numeration/croissant.php"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logicieleducatif.fr/math/numeration/numer1.php" TargetMode="External"/><Relationship Id="rId5" Type="http://schemas.openxmlformats.org/officeDocument/2006/relationships/hyperlink" Target="https://www.logicieleducatif.fr/" TargetMode="External"/><Relationship Id="rId10" Type="http://schemas.openxmlformats.org/officeDocument/2006/relationships/image" Target="../media/image3.png"/><Relationship Id="rId4" Type="http://schemas.openxmlformats.org/officeDocument/2006/relationships/hyperlink" Target="http://www.attrape-nombres.com/an/home.php" TargetMode="External"/><Relationship Id="rId9" Type="http://schemas.openxmlformats.org/officeDocument/2006/relationships/hyperlink" Target="https://www.logicieleducatif.fr/math/numeration/vise-les-fractions.php"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laclassedemallory.net/category/exercices-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matoumatheux.ac-rennes.fr/accueil.htm" TargetMode="External"/><Relationship Id="rId7" Type="http://schemas.openxmlformats.org/officeDocument/2006/relationships/hyperlink" Target="https://enligne.pyromaths.or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maths-pdf.fr/" TargetMode="External"/><Relationship Id="rId5" Type="http://schemas.openxmlformats.org/officeDocument/2006/relationships/hyperlink" Target="http://marco.menei.free.fr/outilslogiciels/pages/logiciels.htm" TargetMode="External"/><Relationship Id="rId4" Type="http://schemas.openxmlformats.org/officeDocument/2006/relationships/hyperlink" Target="http://mathenpoche.sesamath.net/"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xymaths.free.fr/Index/" TargetMode="External"/><Relationship Id="rId3" Type="http://schemas.openxmlformats.org/officeDocument/2006/relationships/hyperlink" Target="https://fr.khanacademy.org/" TargetMode="External"/><Relationship Id="rId7" Type="http://schemas.openxmlformats.org/officeDocument/2006/relationships/slide" Target="slide5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vimeopro.com/user36345481/memos-animes-archimaths-cm1" TargetMode="External"/><Relationship Id="rId5" Type="http://schemas.openxmlformats.org/officeDocument/2006/relationships/hyperlink" Target="https://www.mathenvideo.fr/" TargetMode="External"/><Relationship Id="rId4" Type="http://schemas.openxmlformats.org/officeDocument/2006/relationships/hyperlink" Target="https://www.maths-et-tiques.fr/"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2.ac-poitiers.fr/ia86-pedagogie/spip.php?article1914" TargetMode="External"/><Relationship Id="rId3" Type="http://schemas.openxmlformats.org/officeDocument/2006/relationships/hyperlink" Target="http://www.planete-enseignant.com/" TargetMode="External"/><Relationship Id="rId7" Type="http://schemas.openxmlformats.org/officeDocument/2006/relationships/hyperlink" Target="https://www.iparcours.fr/ouvrage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assistancescolaire.com/" TargetMode="External"/><Relationship Id="rId5" Type="http://schemas.openxmlformats.org/officeDocument/2006/relationships/hyperlink" Target="https://www.ac-paris.fr/portail/jcms/p2_1101428/academie-en-ligne-du-cned" TargetMode="External"/><Relationship Id="rId4" Type="http://schemas.openxmlformats.org/officeDocument/2006/relationships/hyperlink" Target="http://www.lelivrescolaire.fr/" TargetMode="External"/><Relationship Id="rId9" Type="http://schemas.openxmlformats.org/officeDocument/2006/relationships/hyperlink" Target="http://cache.media.education.gouv.fr/file/Lecture_Comprehension_ecrit/89/4/RA16_C3_FRA_12bis_lect_eval_activ_N.D_612894.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lebateaulivre.over-blog.fr/article-faire-une-carte-mentale-124572388.html"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numero1-scolarite.com/blog/" TargetMode="External"/><Relationship Id="rId4" Type="http://schemas.openxmlformats.org/officeDocument/2006/relationships/hyperlink" Target="https://www.reseau-canope.fr/notice/conception-et-usages-de-la-carte-mentale.html"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edokiacademy.com/fr/" TargetMode="External"/><Relationship Id="rId3" Type="http://schemas.openxmlformats.org/officeDocument/2006/relationships/hyperlink" Target="http://app-enfant.fr/application/montessori-maths-city-application-ipad/" TargetMode="External"/><Relationship Id="rId7" Type="http://schemas.openxmlformats.org/officeDocument/2006/relationships/hyperlink" Target="http://dragonbox.com/element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dragonbox.com/numbers" TargetMode="External"/><Relationship Id="rId5" Type="http://schemas.openxmlformats.org/officeDocument/2006/relationships/hyperlink" Target="https://play.google.com/store/apps/details?id=com.wewanttoknow.DragonBox2&amp;hl=fr" TargetMode="External"/><Relationship Id="rId4" Type="http://schemas.openxmlformats.org/officeDocument/2006/relationships/hyperlink" Target="https://play.google.com/store/apps/details?id=com.wewanttoknow.DragonBoxPlus&amp;hl=fr"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materieldys.com/" TargetMode="External"/><Relationship Id="rId7" Type="http://schemas.openxmlformats.org/officeDocument/2006/relationships/hyperlink" Target="https://www.micetf.fr/" TargetMode="External"/><Relationship Id="rId2" Type="http://schemas.openxmlformats.org/officeDocument/2006/relationships/hyperlink" Target="http://www.cndp.fr/crdp-reims/fileadmin/documents/cddp_commun/formation/outilsdys/co/logiciels.html" TargetMode="External"/><Relationship Id="rId1" Type="http://schemas.openxmlformats.org/officeDocument/2006/relationships/slideLayout" Target="../slideLayouts/slideLayout2.xml"/><Relationship Id="rId6" Type="http://schemas.openxmlformats.org/officeDocument/2006/relationships/hyperlink" Target="https://mlbesson.weebly.com/studys--tableaux.html" TargetMode="External"/><Relationship Id="rId5" Type="http://schemas.openxmlformats.org/officeDocument/2006/relationships/hyperlink" Target="https://www.youtube.com/watch?v=c-oS8TOqqWI" TargetMode="External"/><Relationship Id="rId4" Type="http://schemas.openxmlformats.org/officeDocument/2006/relationships/hyperlink" Target="http://www.inshea.fr/fr/content/trousse-g%C3%A9o-trac%C3%A9-5-outils-adapt%C3%A9s-de-trac%C3%A9s-g%C3%A9om%C3%A9triques" TargetMode="External"/><Relationship Id="rId9" Type="http://schemas.openxmlformats.org/officeDocument/2006/relationships/hyperlink" Target="http://www.xm1math.net/algobox/index.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mlbesson.weebly.com/studys---a-propos.htm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mlbesson.weebly.com/studys-lycee-installer.html" TargetMode="External"/><Relationship Id="rId5" Type="http://schemas.openxmlformats.org/officeDocument/2006/relationships/hyperlink" Target="https://mlbesson.weebly.com/studys-lycee-versions.html" TargetMode="External"/><Relationship Id="rId4" Type="http://schemas.openxmlformats.org/officeDocument/2006/relationships/hyperlink" Target="https://mlbesson.weebly.com/studys---installer.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5033206" y="739978"/>
            <a:ext cx="4334631" cy="4049736"/>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600" b="1" dirty="0">
                <a:latin typeface="+mj-lt"/>
                <a:ea typeface="+mj-ea"/>
                <a:cs typeface="+mj-cs"/>
              </a:rPr>
              <a:t>Formation de </a:t>
            </a:r>
            <a:r>
              <a:rPr lang="en-US" sz="3600" b="1" dirty="0" err="1">
                <a:latin typeface="+mj-lt"/>
                <a:ea typeface="+mj-ea"/>
                <a:cs typeface="+mj-cs"/>
              </a:rPr>
              <a:t>professeurs</a:t>
            </a:r>
            <a:r>
              <a:rPr lang="en-US" sz="3600" b="1" dirty="0">
                <a:latin typeface="+mj-lt"/>
                <a:ea typeface="+mj-ea"/>
                <a:cs typeface="+mj-cs"/>
              </a:rPr>
              <a:t> de </a:t>
            </a:r>
            <a:r>
              <a:rPr lang="en-US" sz="3600" b="1" dirty="0" err="1">
                <a:latin typeface="+mj-lt"/>
                <a:ea typeface="+mj-ea"/>
                <a:cs typeface="+mj-cs"/>
              </a:rPr>
              <a:t>mathématiques</a:t>
            </a:r>
            <a:endParaRPr lang="en-US" sz="3600" b="1" dirty="0">
              <a:latin typeface="+mj-lt"/>
              <a:ea typeface="+mj-ea"/>
              <a:cs typeface="+mj-cs"/>
            </a:endParaRPr>
          </a:p>
          <a:p>
            <a:pPr algn="ctr" defTabSz="914400">
              <a:lnSpc>
                <a:spcPct val="90000"/>
              </a:lnSpc>
              <a:spcBef>
                <a:spcPct val="0"/>
              </a:spcBef>
              <a:spcAft>
                <a:spcPts val="600"/>
              </a:spcAft>
            </a:pPr>
            <a:endParaRPr lang="en-US" sz="3600" b="1" dirty="0">
              <a:latin typeface="+mj-lt"/>
              <a:ea typeface="+mj-ea"/>
              <a:cs typeface="+mj-cs"/>
            </a:endParaRPr>
          </a:p>
          <a:p>
            <a:pPr algn="ctr" defTabSz="914400">
              <a:lnSpc>
                <a:spcPct val="90000"/>
              </a:lnSpc>
              <a:spcBef>
                <a:spcPct val="0"/>
              </a:spcBef>
              <a:spcAft>
                <a:spcPts val="600"/>
              </a:spcAft>
            </a:pPr>
            <a:r>
              <a:rPr lang="en-US" sz="2600" b="1" dirty="0">
                <a:latin typeface="+mj-lt"/>
                <a:ea typeface="+mj-ea"/>
                <a:cs typeface="+mj-cs"/>
              </a:rPr>
              <a:t>Module 3: les </a:t>
            </a:r>
            <a:r>
              <a:rPr lang="en-US" sz="2600" b="1" dirty="0" err="1">
                <a:latin typeface="+mj-lt"/>
                <a:ea typeface="+mj-ea"/>
                <a:cs typeface="+mj-cs"/>
              </a:rPr>
              <a:t>outils</a:t>
            </a:r>
            <a:r>
              <a:rPr lang="en-US" sz="2600" b="1" dirty="0">
                <a:latin typeface="+mj-lt"/>
                <a:ea typeface="+mj-ea"/>
                <a:cs typeface="+mj-cs"/>
              </a:rPr>
              <a:t> </a:t>
            </a:r>
            <a:r>
              <a:rPr lang="en-US" sz="2600" b="1" dirty="0" err="1">
                <a:latin typeface="+mj-lt"/>
                <a:ea typeface="+mj-ea"/>
                <a:cs typeface="+mj-cs"/>
              </a:rPr>
              <a:t>numériques</a:t>
            </a:r>
            <a:endParaRPr lang="en-US" sz="2600" b="1" dirty="0">
              <a:latin typeface="+mj-lt"/>
              <a:ea typeface="+mj-ea"/>
              <a:cs typeface="+mj-cs"/>
            </a:endParaRPr>
          </a:p>
          <a:p>
            <a:pPr algn="ctr" defTabSz="914400">
              <a:lnSpc>
                <a:spcPct val="90000"/>
              </a:lnSpc>
              <a:spcBef>
                <a:spcPct val="0"/>
              </a:spcBef>
              <a:spcAft>
                <a:spcPts val="600"/>
              </a:spcAft>
            </a:pPr>
            <a:endParaRPr lang="en-US" sz="2600" b="1" dirty="0">
              <a:latin typeface="+mj-lt"/>
              <a:ea typeface="+mj-ea"/>
              <a:cs typeface="+mj-cs"/>
            </a:endParaRPr>
          </a:p>
          <a:p>
            <a:pPr algn="ctr" defTabSz="914400">
              <a:lnSpc>
                <a:spcPct val="90000"/>
              </a:lnSpc>
              <a:spcBef>
                <a:spcPct val="0"/>
              </a:spcBef>
              <a:spcAft>
                <a:spcPts val="600"/>
              </a:spcAft>
            </a:pPr>
            <a:r>
              <a:rPr lang="en-US" sz="1600" b="1" dirty="0">
                <a:latin typeface="+mj-lt"/>
                <a:ea typeface="+mj-ea"/>
                <a:cs typeface="+mj-cs"/>
              </a:rPr>
              <a:t>NB: </a:t>
            </a:r>
            <a:r>
              <a:rPr lang="en-US" sz="1600" b="1" dirty="0" err="1">
                <a:latin typeface="+mj-lt"/>
                <a:ea typeface="+mj-ea"/>
                <a:cs typeface="+mj-cs"/>
              </a:rPr>
              <a:t>Chaque</a:t>
            </a:r>
            <a:r>
              <a:rPr lang="en-US" sz="1600" b="1" dirty="0">
                <a:latin typeface="+mj-lt"/>
                <a:ea typeface="+mj-ea"/>
                <a:cs typeface="+mj-cs"/>
              </a:rPr>
              <a:t> participant </a:t>
            </a:r>
            <a:r>
              <a:rPr lang="en-US" sz="1600" b="1" dirty="0" err="1">
                <a:latin typeface="+mj-lt"/>
                <a:ea typeface="+mj-ea"/>
                <a:cs typeface="+mj-cs"/>
              </a:rPr>
              <a:t>doit</a:t>
            </a:r>
            <a:r>
              <a:rPr lang="en-US" sz="1600" b="1" dirty="0">
                <a:latin typeface="+mj-lt"/>
                <a:ea typeface="+mj-ea"/>
                <a:cs typeface="+mj-cs"/>
              </a:rPr>
              <a:t> </a:t>
            </a:r>
            <a:r>
              <a:rPr lang="en-US" sz="1600" b="1" dirty="0" err="1">
                <a:latin typeface="+mj-lt"/>
                <a:ea typeface="+mj-ea"/>
                <a:cs typeface="+mj-cs"/>
              </a:rPr>
              <a:t>apporter</a:t>
            </a:r>
            <a:r>
              <a:rPr lang="en-US" sz="1600" b="1" dirty="0">
                <a:latin typeface="+mj-lt"/>
                <a:ea typeface="+mj-ea"/>
                <a:cs typeface="+mj-cs"/>
              </a:rPr>
              <a:t> son </a:t>
            </a:r>
            <a:r>
              <a:rPr lang="en-US" sz="1600" b="1" dirty="0" err="1">
                <a:latin typeface="+mj-lt"/>
                <a:ea typeface="+mj-ea"/>
                <a:cs typeface="+mj-cs"/>
              </a:rPr>
              <a:t>ordinateur</a:t>
            </a:r>
            <a:r>
              <a:rPr lang="en-US" sz="1600" b="1" dirty="0">
                <a:latin typeface="+mj-lt"/>
                <a:ea typeface="+mj-ea"/>
                <a:cs typeface="+mj-cs"/>
              </a:rPr>
              <a:t> personnel</a:t>
            </a:r>
          </a:p>
        </p:txBody>
      </p:sp>
      <p:sp>
        <p:nvSpPr>
          <p:cNvPr id="14" name="Freeform: Shape 1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1054" y="1"/>
            <a:ext cx="938553"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33604" y="0"/>
            <a:ext cx="1411639"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29789"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257896"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04430" y="5717906"/>
            <a:ext cx="1439433"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8194" r="17461" b="-2"/>
          <a:stretch/>
        </p:blipFill>
        <p:spPr>
          <a:xfrm>
            <a:off x="513370" y="598720"/>
            <a:ext cx="4207327"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72916" y="6258756"/>
            <a:ext cx="1272327"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4694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56064" y="1155779"/>
            <a:ext cx="9400091" cy="2939437"/>
          </a:xfrm>
        </p:spPr>
        <p:txBody>
          <a:bodyPr>
            <a:noAutofit/>
          </a:bodyPr>
          <a:lstStyle/>
          <a:p>
            <a:pPr>
              <a:spcAft>
                <a:spcPts val="1200"/>
              </a:spcAft>
            </a:pPr>
            <a:r>
              <a:rPr lang="fr-FR" sz="2400" dirty="0">
                <a:solidFill>
                  <a:srgbClr val="000000"/>
                </a:solidFill>
              </a:rPr>
              <a:t> La page d'accueil est accessible à l'adresse : </a:t>
            </a:r>
            <a:r>
              <a:rPr lang="fr-FR" sz="2400" dirty="0">
                <a:solidFill>
                  <a:srgbClr val="000000"/>
                </a:solidFill>
                <a:hlinkClick r:id="rId2"/>
              </a:rPr>
              <a:t>www.cartablefantastique.fr/outils-pour-compenser/le-ruban-word/</a:t>
            </a:r>
            <a:endParaRPr lang="fr-FR" sz="2400" dirty="0">
              <a:solidFill>
                <a:srgbClr val="000000"/>
              </a:solidFill>
            </a:endParaRPr>
          </a:p>
          <a:p>
            <a:pPr>
              <a:spcAft>
                <a:spcPts val="1200"/>
              </a:spcAft>
            </a:pPr>
            <a:r>
              <a:rPr lang="fr-FR" sz="2400" dirty="0">
                <a:solidFill>
                  <a:srgbClr val="000000"/>
                </a:solidFill>
              </a:rPr>
              <a:t>son téléchargement est disponible ici : </a:t>
            </a:r>
            <a:r>
              <a:rPr lang="fr-FR" sz="2400" dirty="0">
                <a:solidFill>
                  <a:srgbClr val="000000"/>
                </a:solidFill>
                <a:hlinkClick r:id="rId3"/>
              </a:rPr>
              <a:t>www.cartablefantastique.fr/installation/</a:t>
            </a:r>
            <a:endParaRPr lang="fr-FR" sz="2400" dirty="0">
              <a:solidFill>
                <a:srgbClr val="000000"/>
              </a:solidFill>
            </a:endParaRPr>
          </a:p>
          <a:p>
            <a:r>
              <a:rPr lang="fr-FR" sz="2400" dirty="0">
                <a:solidFill>
                  <a:srgbClr val="000000"/>
                </a:solidFill>
              </a:rPr>
              <a:t>et l'onglet mathématiques ainsi que sa fonctionnalité à l'adresse : </a:t>
            </a:r>
            <a:r>
              <a:rPr lang="fr-FR" sz="2400" dirty="0">
                <a:solidFill>
                  <a:srgbClr val="000000"/>
                </a:solidFill>
                <a:hlinkClick r:id="rId4"/>
              </a:rPr>
              <a:t>www.cartablefantastique.fr/onglet-mathematiques-ruban-word/</a:t>
            </a:r>
            <a:endParaRPr lang="fr-FR" sz="2400" dirty="0">
              <a:solidFill>
                <a:srgbClr val="000000"/>
              </a:solidFill>
            </a:endParaRPr>
          </a:p>
        </p:txBody>
      </p:sp>
      <p:sp>
        <p:nvSpPr>
          <p:cNvPr id="7" name="Titre 1"/>
          <p:cNvSpPr>
            <a:spLocks noGrp="1"/>
          </p:cNvSpPr>
          <p:nvPr>
            <p:ph type="title"/>
          </p:nvPr>
        </p:nvSpPr>
        <p:spPr>
          <a:xfrm>
            <a:off x="0" y="91699"/>
            <a:ext cx="9905999" cy="882956"/>
          </a:xfrm>
        </p:spPr>
        <p:txBody>
          <a:bodyPr>
            <a:normAutofit/>
          </a:bodyPr>
          <a:lstStyle/>
          <a:p>
            <a:r>
              <a:rPr lang="fr-FR" sz="3600" b="1" dirty="0"/>
              <a:t>Le ruban </a:t>
            </a:r>
            <a:r>
              <a:rPr lang="fr-FR" sz="3600" b="1" dirty="0" err="1"/>
              <a:t>word</a:t>
            </a:r>
            <a:endParaRPr lang="fr-FR" sz="3600" b="1" dirty="0"/>
          </a:p>
        </p:txBody>
      </p:sp>
      <p:sp>
        <p:nvSpPr>
          <p:cNvPr id="8" name="Rectangle 7"/>
          <p:cNvSpPr/>
          <p:nvPr/>
        </p:nvSpPr>
        <p:spPr>
          <a:xfrm>
            <a:off x="391671" y="4268981"/>
            <a:ext cx="9172031" cy="2507163"/>
          </a:xfrm>
          <a:prstGeom prst="rect">
            <a:avLst/>
          </a:prstGeom>
        </p:spPr>
        <p:txBody>
          <a:bodyPr wrap="square" lIns="105476" tIns="52738" rIns="105476" bIns="52738">
            <a:spAutoFit/>
          </a:bodyPr>
          <a:lstStyle/>
          <a:p>
            <a:r>
              <a:rPr lang="fr-FR" sz="2200" b="1" dirty="0">
                <a:solidFill>
                  <a:srgbClr val="000000"/>
                </a:solidFill>
              </a:rPr>
              <a:t>Présentation générale :</a:t>
            </a:r>
            <a:endParaRPr lang="fr-FR" sz="2200" dirty="0">
              <a:solidFill>
                <a:srgbClr val="000000"/>
              </a:solidFill>
            </a:endParaRPr>
          </a:p>
          <a:p>
            <a:r>
              <a:rPr lang="fi-FI" sz="2400" dirty="0">
                <a:hlinkClick r:id="rId5"/>
              </a:rPr>
              <a:t>https://youtu.be/lYriAPwL7aE</a:t>
            </a:r>
            <a:endParaRPr lang="fi-FI" sz="2400" dirty="0"/>
          </a:p>
          <a:p>
            <a:r>
              <a:rPr lang="fr-FR" sz="2200" dirty="0">
                <a:solidFill>
                  <a:srgbClr val="000000"/>
                </a:solidFill>
              </a:rPr>
              <a:t> </a:t>
            </a:r>
          </a:p>
          <a:p>
            <a:r>
              <a:rPr lang="fr-FR" sz="2200" b="1" dirty="0">
                <a:solidFill>
                  <a:srgbClr val="000000"/>
                </a:solidFill>
              </a:rPr>
              <a:t>	Besoin d’aide ? </a:t>
            </a:r>
          </a:p>
          <a:p>
            <a:r>
              <a:rPr lang="fr-FR" sz="2200" dirty="0">
                <a:solidFill>
                  <a:srgbClr val="000000"/>
                </a:solidFill>
              </a:rPr>
              <a:t>	Ex. Poser une addition, une soustraction et une 	multiplication.</a:t>
            </a:r>
          </a:p>
          <a:p>
            <a:r>
              <a:rPr lang="fr-FR" sz="2200" dirty="0">
                <a:solidFill>
                  <a:srgbClr val="000000"/>
                </a:solidFill>
              </a:rPr>
              <a:t>	Ex. Tracer une droite graduée et modifier la graduation.</a:t>
            </a:r>
          </a:p>
          <a:p>
            <a:r>
              <a:rPr lang="fr-FR" sz="2200" dirty="0">
                <a:solidFill>
                  <a:srgbClr val="000000"/>
                </a:solidFill>
              </a:rPr>
              <a:t>	Ex. Créer un tableau de proportionnalité.</a:t>
            </a:r>
          </a:p>
        </p:txBody>
      </p:sp>
    </p:spTree>
    <p:extLst>
      <p:ext uri="{BB962C8B-B14F-4D97-AF65-F5344CB8AC3E}">
        <p14:creationId xmlns:p14="http://schemas.microsoft.com/office/powerpoint/2010/main" val="350735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296386B-A00B-4174-827A-D3DD31723BDD}"/>
              </a:ext>
            </a:extLst>
          </p:cNvPr>
          <p:cNvPicPr>
            <a:picLocks noChangeAspect="1"/>
          </p:cNvPicPr>
          <p:nvPr/>
        </p:nvPicPr>
        <p:blipFill>
          <a:blip r:embed="rId4"/>
          <a:stretch>
            <a:fillRect/>
          </a:stretch>
        </p:blipFill>
        <p:spPr>
          <a:xfrm>
            <a:off x="8366760" y="6407420"/>
            <a:ext cx="1186478" cy="233809"/>
          </a:xfrm>
          <a:prstGeom prst="rect">
            <a:avLst/>
          </a:prstGeom>
        </p:spPr>
      </p:pic>
      <p:pic>
        <p:nvPicPr>
          <p:cNvPr id="7" name="Le ruban Word du Cartable Fantastique pour adapter">
            <a:hlinkClick r:id="" action="ppaction://media"/>
            <a:extLst>
              <a:ext uri="{FF2B5EF4-FFF2-40B4-BE49-F238E27FC236}">
                <a16:creationId xmlns:a16="http://schemas.microsoft.com/office/drawing/2014/main" id="{914E83BD-229A-4EEF-BBDE-B138E2F21E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642939"/>
            <a:ext cx="9906000" cy="5572125"/>
          </a:xfrm>
        </p:spPr>
      </p:pic>
    </p:spTree>
    <p:extLst>
      <p:ext uri="{BB962C8B-B14F-4D97-AF65-F5344CB8AC3E}">
        <p14:creationId xmlns:p14="http://schemas.microsoft.com/office/powerpoint/2010/main" val="23630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pic>
        <p:nvPicPr>
          <p:cNvPr id="3" name="Image 2"/>
          <p:cNvPicPr>
            <a:picLocks noChangeAspect="1"/>
          </p:cNvPicPr>
          <p:nvPr/>
        </p:nvPicPr>
        <p:blipFill rotWithShape="1">
          <a:blip r:embed="rId2"/>
          <a:srcRect t="10337"/>
          <a:stretch/>
        </p:blipFill>
        <p:spPr>
          <a:xfrm>
            <a:off x="156379" y="1382704"/>
            <a:ext cx="7936504" cy="5319035"/>
          </a:xfrm>
          <a:prstGeom prst="rect">
            <a:avLst/>
          </a:prstGeom>
        </p:spPr>
      </p:pic>
      <p:pic>
        <p:nvPicPr>
          <p:cNvPr id="10" name="Image 9"/>
          <p:cNvPicPr>
            <a:picLocks noChangeAspect="1"/>
          </p:cNvPicPr>
          <p:nvPr/>
        </p:nvPicPr>
        <p:blipFill>
          <a:blip r:embed="rId3"/>
          <a:stretch>
            <a:fillRect/>
          </a:stretch>
        </p:blipFill>
        <p:spPr>
          <a:xfrm>
            <a:off x="6101789" y="1642820"/>
            <a:ext cx="2963240" cy="4832494"/>
          </a:xfrm>
          <a:prstGeom prst="rect">
            <a:avLst/>
          </a:prstGeom>
        </p:spPr>
      </p:pic>
      <p:pic>
        <p:nvPicPr>
          <p:cNvPr id="7" name="Image 6"/>
          <p:cNvPicPr>
            <a:picLocks noChangeAspect="1"/>
          </p:cNvPicPr>
          <p:nvPr/>
        </p:nvPicPr>
        <p:blipFill>
          <a:blip r:embed="rId4"/>
          <a:stretch>
            <a:fillRect/>
          </a:stretch>
        </p:blipFill>
        <p:spPr>
          <a:xfrm>
            <a:off x="885987" y="6272454"/>
            <a:ext cx="7991283" cy="564829"/>
          </a:xfrm>
          <a:prstGeom prst="rect">
            <a:avLst/>
          </a:prstGeom>
        </p:spPr>
      </p:pic>
      <p:sp>
        <p:nvSpPr>
          <p:cNvPr id="2" name="ZoneTexte 1"/>
          <p:cNvSpPr txBox="1"/>
          <p:nvPr/>
        </p:nvSpPr>
        <p:spPr>
          <a:xfrm>
            <a:off x="377252" y="930012"/>
            <a:ext cx="6724918" cy="400110"/>
          </a:xfrm>
          <a:prstGeom prst="rect">
            <a:avLst/>
          </a:prstGeom>
          <a:noFill/>
        </p:spPr>
        <p:txBody>
          <a:bodyPr wrap="none" rtlCol="0">
            <a:spAutoFit/>
          </a:bodyPr>
          <a:lstStyle/>
          <a:p>
            <a:r>
              <a:rPr lang="fr-FR" sz="2000" b="1" u="sng" dirty="0">
                <a:latin typeface="Arial"/>
                <a:cs typeface="Arial"/>
              </a:rPr>
              <a:t>Opérations</a:t>
            </a:r>
            <a:r>
              <a:rPr lang="fr-FR" sz="2000" b="1" dirty="0">
                <a:latin typeface="Arial"/>
                <a:cs typeface="Arial"/>
              </a:rPr>
              <a:t> : poser les opérations 137 + 273 et 137 x 4</a:t>
            </a:r>
          </a:p>
        </p:txBody>
      </p:sp>
    </p:spTree>
    <p:extLst>
      <p:ext uri="{BB962C8B-B14F-4D97-AF65-F5344CB8AC3E}">
        <p14:creationId xmlns:p14="http://schemas.microsoft.com/office/powerpoint/2010/main" val="1621330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3965" t="14827" r="57236" b="24689"/>
          <a:stretch/>
        </p:blipFill>
        <p:spPr>
          <a:xfrm>
            <a:off x="515577" y="2850742"/>
            <a:ext cx="3705172" cy="2946257"/>
          </a:xfrm>
          <a:prstGeom prst="rect">
            <a:avLst/>
          </a:prstGeom>
        </p:spPr>
      </p:pic>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sp>
        <p:nvSpPr>
          <p:cNvPr id="7" name="ZoneTexte 6"/>
          <p:cNvSpPr txBox="1"/>
          <p:nvPr/>
        </p:nvSpPr>
        <p:spPr>
          <a:xfrm>
            <a:off x="309907" y="1365996"/>
            <a:ext cx="4720115" cy="1200329"/>
          </a:xfrm>
          <a:prstGeom prst="rect">
            <a:avLst/>
          </a:prstGeom>
          <a:noFill/>
        </p:spPr>
        <p:txBody>
          <a:bodyPr wrap="square" rtlCol="0">
            <a:spAutoFit/>
          </a:bodyPr>
          <a:lstStyle/>
          <a:p>
            <a:r>
              <a:rPr lang="fr-FR" dirty="0">
                <a:latin typeface="Arial"/>
                <a:cs typeface="Arial"/>
              </a:rPr>
              <a:t>L’élève est amené à compléter cette figure en effectuant les additions colonnes par colonnes et en écrivant les retenues lorsqu’il y en a.</a:t>
            </a:r>
          </a:p>
        </p:txBody>
      </p:sp>
      <p:pic>
        <p:nvPicPr>
          <p:cNvPr id="8" name="Image 7"/>
          <p:cNvPicPr>
            <a:picLocks noChangeAspect="1"/>
          </p:cNvPicPr>
          <p:nvPr/>
        </p:nvPicPr>
        <p:blipFill rotWithShape="1">
          <a:blip r:embed="rId3"/>
          <a:srcRect l="7205" t="24635" r="38743" b="8249"/>
          <a:stretch/>
        </p:blipFill>
        <p:spPr>
          <a:xfrm>
            <a:off x="5558174" y="2779035"/>
            <a:ext cx="3961143" cy="3005385"/>
          </a:xfrm>
          <a:prstGeom prst="rect">
            <a:avLst/>
          </a:prstGeom>
        </p:spPr>
      </p:pic>
      <p:sp>
        <p:nvSpPr>
          <p:cNvPr id="9" name="ZoneTexte 8"/>
          <p:cNvSpPr txBox="1"/>
          <p:nvPr/>
        </p:nvSpPr>
        <p:spPr>
          <a:xfrm>
            <a:off x="5291129" y="1593845"/>
            <a:ext cx="4404240" cy="646331"/>
          </a:xfrm>
          <a:prstGeom prst="rect">
            <a:avLst/>
          </a:prstGeom>
          <a:noFill/>
        </p:spPr>
        <p:txBody>
          <a:bodyPr wrap="square" rtlCol="0">
            <a:spAutoFit/>
          </a:bodyPr>
          <a:lstStyle/>
          <a:p>
            <a:r>
              <a:rPr lang="fr-FR" dirty="0">
                <a:latin typeface="Arial"/>
                <a:cs typeface="Arial"/>
              </a:rPr>
              <a:t>Voici, ci-dessous, la multiplication complétée par l’utilisateur.</a:t>
            </a:r>
          </a:p>
        </p:txBody>
      </p:sp>
    </p:spTree>
    <p:extLst>
      <p:ext uri="{BB962C8B-B14F-4D97-AF65-F5344CB8AC3E}">
        <p14:creationId xmlns:p14="http://schemas.microsoft.com/office/powerpoint/2010/main" val="3175741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7294"/>
          <a:stretch/>
        </p:blipFill>
        <p:spPr>
          <a:xfrm>
            <a:off x="140029" y="1264545"/>
            <a:ext cx="3956215" cy="5570213"/>
          </a:xfrm>
          <a:prstGeom prst="rect">
            <a:avLst/>
          </a:prstGeom>
        </p:spPr>
      </p:pic>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pic>
        <p:nvPicPr>
          <p:cNvPr id="6" name="Image 5"/>
          <p:cNvPicPr>
            <a:picLocks noChangeAspect="1"/>
          </p:cNvPicPr>
          <p:nvPr/>
        </p:nvPicPr>
        <p:blipFill rotWithShape="1">
          <a:blip r:embed="rId3"/>
          <a:srcRect t="14817"/>
          <a:stretch/>
        </p:blipFill>
        <p:spPr>
          <a:xfrm>
            <a:off x="4444861" y="2100002"/>
            <a:ext cx="5259905" cy="2200400"/>
          </a:xfrm>
          <a:prstGeom prst="rect">
            <a:avLst/>
          </a:prstGeom>
        </p:spPr>
      </p:pic>
      <p:sp>
        <p:nvSpPr>
          <p:cNvPr id="8" name="ZoneTexte 7"/>
          <p:cNvSpPr txBox="1"/>
          <p:nvPr/>
        </p:nvSpPr>
        <p:spPr>
          <a:xfrm>
            <a:off x="395693" y="864435"/>
            <a:ext cx="4746044" cy="400110"/>
          </a:xfrm>
          <a:prstGeom prst="rect">
            <a:avLst/>
          </a:prstGeom>
          <a:noFill/>
        </p:spPr>
        <p:txBody>
          <a:bodyPr wrap="none" rtlCol="0">
            <a:spAutoFit/>
          </a:bodyPr>
          <a:lstStyle/>
          <a:p>
            <a:r>
              <a:rPr lang="fr-FR" sz="2000" b="1" u="sng" dirty="0">
                <a:latin typeface="Arial"/>
                <a:cs typeface="Arial"/>
              </a:rPr>
              <a:t>Conversion </a:t>
            </a:r>
            <a:r>
              <a:rPr lang="fr-FR" sz="2000" b="1" dirty="0">
                <a:latin typeface="Arial"/>
                <a:cs typeface="Arial"/>
              </a:rPr>
              <a:t>: convertir 123 m</a:t>
            </a:r>
            <a:r>
              <a:rPr lang="fr-FR" sz="2000" b="1" baseline="30000" dirty="0">
                <a:latin typeface="Arial"/>
                <a:cs typeface="Arial"/>
              </a:rPr>
              <a:t>2 </a:t>
            </a:r>
            <a:r>
              <a:rPr lang="fr-FR" sz="2000" b="1" dirty="0">
                <a:latin typeface="Arial"/>
                <a:cs typeface="Arial"/>
              </a:rPr>
              <a:t>en cm</a:t>
            </a:r>
            <a:r>
              <a:rPr lang="fr-FR" sz="2000" b="1" baseline="30000" dirty="0">
                <a:latin typeface="Arial"/>
                <a:cs typeface="Arial"/>
              </a:rPr>
              <a:t>2</a:t>
            </a:r>
          </a:p>
        </p:txBody>
      </p:sp>
      <p:sp>
        <p:nvSpPr>
          <p:cNvPr id="2" name="ZoneTexte 1"/>
          <p:cNvSpPr txBox="1"/>
          <p:nvPr/>
        </p:nvSpPr>
        <p:spPr>
          <a:xfrm>
            <a:off x="4220749" y="1365996"/>
            <a:ext cx="5484017" cy="646331"/>
          </a:xfrm>
          <a:prstGeom prst="rect">
            <a:avLst/>
          </a:prstGeom>
          <a:noFill/>
        </p:spPr>
        <p:txBody>
          <a:bodyPr wrap="square" rtlCol="0">
            <a:spAutoFit/>
          </a:bodyPr>
          <a:lstStyle/>
          <a:p>
            <a:r>
              <a:rPr lang="fr-FR" dirty="0">
                <a:latin typeface="Arial"/>
                <a:cs typeface="Arial"/>
              </a:rPr>
              <a:t>En appuyant sur l’onglet </a:t>
            </a:r>
            <a:r>
              <a:rPr lang="fr-FR" i="1" dirty="0">
                <a:latin typeface="Arial"/>
                <a:cs typeface="Arial"/>
              </a:rPr>
              <a:t>Aire</a:t>
            </a:r>
            <a:r>
              <a:rPr lang="fr-FR" dirty="0">
                <a:latin typeface="Arial"/>
                <a:cs typeface="Arial"/>
              </a:rPr>
              <a:t>, vous obtenez le tableau de conversion ci-dessous :</a:t>
            </a:r>
          </a:p>
        </p:txBody>
      </p:sp>
      <p:sp>
        <p:nvSpPr>
          <p:cNvPr id="9" name="ZoneTexte 8"/>
          <p:cNvSpPr txBox="1"/>
          <p:nvPr/>
        </p:nvSpPr>
        <p:spPr>
          <a:xfrm>
            <a:off x="4384258" y="4360118"/>
            <a:ext cx="5484017" cy="1477328"/>
          </a:xfrm>
          <a:prstGeom prst="rect">
            <a:avLst/>
          </a:prstGeom>
          <a:noFill/>
        </p:spPr>
        <p:txBody>
          <a:bodyPr wrap="square" rtlCol="0">
            <a:spAutoFit/>
          </a:bodyPr>
          <a:lstStyle/>
          <a:p>
            <a:r>
              <a:rPr lang="fr-FR" dirty="0">
                <a:latin typeface="Arial"/>
                <a:cs typeface="Arial"/>
              </a:rPr>
              <a:t>Il suffit d’écrire 123 sous les m</a:t>
            </a:r>
            <a:r>
              <a:rPr lang="fr-FR" baseline="30000" dirty="0">
                <a:latin typeface="Arial"/>
                <a:cs typeface="Arial"/>
              </a:rPr>
              <a:t>2</a:t>
            </a:r>
            <a:r>
              <a:rPr lang="fr-FR" dirty="0">
                <a:latin typeface="Arial"/>
                <a:cs typeface="Arial"/>
              </a:rPr>
              <a:t> et de compléter avec des 0 jusqu’à atteindre les cm</a:t>
            </a:r>
            <a:r>
              <a:rPr lang="fr-FR" baseline="30000" dirty="0">
                <a:latin typeface="Arial"/>
                <a:cs typeface="Arial"/>
              </a:rPr>
              <a:t>2</a:t>
            </a:r>
            <a:r>
              <a:rPr lang="fr-FR" dirty="0">
                <a:latin typeface="Arial"/>
                <a:cs typeface="Arial"/>
              </a:rPr>
              <a:t>. Nous observons ainsi que : </a:t>
            </a:r>
          </a:p>
          <a:p>
            <a:r>
              <a:rPr lang="fr-FR" dirty="0">
                <a:latin typeface="Arial"/>
                <a:cs typeface="Arial"/>
              </a:rPr>
              <a:t>	</a:t>
            </a:r>
          </a:p>
          <a:p>
            <a:r>
              <a:rPr lang="fr-FR" dirty="0">
                <a:latin typeface="Arial"/>
                <a:cs typeface="Arial"/>
              </a:rPr>
              <a:t>123 m</a:t>
            </a:r>
            <a:r>
              <a:rPr lang="fr-FR" baseline="30000" dirty="0">
                <a:latin typeface="Arial"/>
                <a:cs typeface="Arial"/>
              </a:rPr>
              <a:t>2</a:t>
            </a:r>
            <a:r>
              <a:rPr lang="fr-FR" dirty="0">
                <a:latin typeface="Arial"/>
                <a:cs typeface="Arial"/>
              </a:rPr>
              <a:t> = 1 230 000 cm</a:t>
            </a:r>
            <a:r>
              <a:rPr lang="fr-FR" baseline="30000" dirty="0">
                <a:latin typeface="Arial"/>
                <a:cs typeface="Arial"/>
              </a:rPr>
              <a:t>2</a:t>
            </a:r>
          </a:p>
        </p:txBody>
      </p:sp>
    </p:spTree>
    <p:extLst>
      <p:ext uri="{BB962C8B-B14F-4D97-AF65-F5344CB8AC3E}">
        <p14:creationId xmlns:p14="http://schemas.microsoft.com/office/powerpoint/2010/main" val="306243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12259"/>
          <a:stretch/>
        </p:blipFill>
        <p:spPr>
          <a:xfrm>
            <a:off x="273922" y="1605207"/>
            <a:ext cx="9515842" cy="5106477"/>
          </a:xfrm>
          <a:prstGeom prst="rect">
            <a:avLst/>
          </a:prstGeom>
        </p:spPr>
      </p:pic>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sp>
        <p:nvSpPr>
          <p:cNvPr id="6" name="ZoneTexte 5"/>
          <p:cNvSpPr txBox="1"/>
          <p:nvPr/>
        </p:nvSpPr>
        <p:spPr>
          <a:xfrm>
            <a:off x="273922" y="1005043"/>
            <a:ext cx="5985533" cy="400110"/>
          </a:xfrm>
          <a:prstGeom prst="rect">
            <a:avLst/>
          </a:prstGeom>
          <a:noFill/>
        </p:spPr>
        <p:txBody>
          <a:bodyPr wrap="none" rtlCol="0">
            <a:spAutoFit/>
          </a:bodyPr>
          <a:lstStyle/>
          <a:p>
            <a:r>
              <a:rPr lang="fr-FR" sz="2000" b="1" u="sng" dirty="0">
                <a:latin typeface="Arial"/>
                <a:cs typeface="Arial"/>
              </a:rPr>
              <a:t>Fraction </a:t>
            </a:r>
            <a:r>
              <a:rPr lang="fr-FR" sz="2000" b="1" dirty="0">
                <a:latin typeface="Arial"/>
                <a:cs typeface="Arial"/>
              </a:rPr>
              <a:t>: positionner les fractions ½, 2/3 et 2/4</a:t>
            </a:r>
            <a:endParaRPr lang="fr-FR" sz="2000" b="1" baseline="30000" dirty="0">
              <a:latin typeface="Arial"/>
              <a:cs typeface="Arial"/>
            </a:endParaRPr>
          </a:p>
        </p:txBody>
      </p:sp>
    </p:spTree>
    <p:extLst>
      <p:ext uri="{BB962C8B-B14F-4D97-AF65-F5344CB8AC3E}">
        <p14:creationId xmlns:p14="http://schemas.microsoft.com/office/powerpoint/2010/main" val="284906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Le ruban </a:t>
            </a:r>
            <a:r>
              <a:rPr lang="fr-FR" sz="4000" b="1" dirty="0" err="1">
                <a:latin typeface="Arial"/>
                <a:cs typeface="Arial"/>
              </a:rPr>
              <a:t>word</a:t>
            </a:r>
            <a:r>
              <a:rPr lang="fr-FR" sz="4000" b="1" dirty="0">
                <a:latin typeface="Arial"/>
                <a:cs typeface="Arial"/>
              </a:rPr>
              <a:t> - </a:t>
            </a:r>
            <a:r>
              <a:rPr lang="fr-FR" sz="4000" dirty="0">
                <a:latin typeface="Arial"/>
                <a:cs typeface="Arial"/>
              </a:rPr>
              <a:t>exercices d’application</a:t>
            </a:r>
          </a:p>
        </p:txBody>
      </p:sp>
      <p:pic>
        <p:nvPicPr>
          <p:cNvPr id="7" name="Image 6"/>
          <p:cNvPicPr>
            <a:picLocks noChangeAspect="1"/>
          </p:cNvPicPr>
          <p:nvPr/>
        </p:nvPicPr>
        <p:blipFill rotWithShape="1">
          <a:blip r:embed="rId2"/>
          <a:srcRect t="62278" r="3607" b="5413"/>
          <a:stretch/>
        </p:blipFill>
        <p:spPr>
          <a:xfrm>
            <a:off x="3524713" y="4199994"/>
            <a:ext cx="6145506" cy="2540126"/>
          </a:xfrm>
          <a:prstGeom prst="rect">
            <a:avLst/>
          </a:prstGeom>
        </p:spPr>
      </p:pic>
      <p:pic>
        <p:nvPicPr>
          <p:cNvPr id="8" name="Image 7"/>
          <p:cNvPicPr>
            <a:picLocks noChangeAspect="1"/>
          </p:cNvPicPr>
          <p:nvPr/>
        </p:nvPicPr>
        <p:blipFill rotWithShape="1">
          <a:blip r:embed="rId2"/>
          <a:srcRect l="6599" t="2305" r="47352" b="49624"/>
          <a:stretch/>
        </p:blipFill>
        <p:spPr>
          <a:xfrm>
            <a:off x="269633" y="2859701"/>
            <a:ext cx="3043423" cy="3917830"/>
          </a:xfrm>
          <a:prstGeom prst="rect">
            <a:avLst/>
          </a:prstGeom>
        </p:spPr>
      </p:pic>
      <p:pic>
        <p:nvPicPr>
          <p:cNvPr id="6" name="Image 5"/>
          <p:cNvPicPr>
            <a:picLocks noChangeAspect="1"/>
          </p:cNvPicPr>
          <p:nvPr/>
        </p:nvPicPr>
        <p:blipFill rotWithShape="1">
          <a:blip r:embed="rId3"/>
          <a:srcRect t="12259" r="47508" b="33900"/>
          <a:stretch/>
        </p:blipFill>
        <p:spPr>
          <a:xfrm>
            <a:off x="244483" y="825565"/>
            <a:ext cx="3242504" cy="2034136"/>
          </a:xfrm>
          <a:prstGeom prst="rect">
            <a:avLst/>
          </a:prstGeom>
        </p:spPr>
      </p:pic>
      <p:sp>
        <p:nvSpPr>
          <p:cNvPr id="10" name="ZoneTexte 9"/>
          <p:cNvSpPr txBox="1"/>
          <p:nvPr/>
        </p:nvSpPr>
        <p:spPr>
          <a:xfrm>
            <a:off x="4007007" y="1140634"/>
            <a:ext cx="5625486" cy="923330"/>
          </a:xfrm>
          <a:prstGeom prst="rect">
            <a:avLst/>
          </a:prstGeom>
          <a:noFill/>
        </p:spPr>
        <p:txBody>
          <a:bodyPr wrap="square" rtlCol="0">
            <a:spAutoFit/>
          </a:bodyPr>
          <a:lstStyle/>
          <a:p>
            <a:r>
              <a:rPr lang="fr-FR" dirty="0">
                <a:latin typeface="Arial"/>
                <a:cs typeface="Arial"/>
              </a:rPr>
              <a:t>En appuyant sur l’onglet Règle graduée, l’image ci-dessous apparaît. Il suffit de choisir le </a:t>
            </a:r>
            <a:r>
              <a:rPr lang="fr-FR" dirty="0">
                <a:solidFill>
                  <a:srgbClr val="FF0000"/>
                </a:solidFill>
                <a:latin typeface="Arial"/>
                <a:cs typeface="Arial"/>
              </a:rPr>
              <a:t>Nombre de graduations</a:t>
            </a:r>
            <a:r>
              <a:rPr lang="fr-FR" dirty="0">
                <a:latin typeface="Arial"/>
                <a:cs typeface="Arial"/>
              </a:rPr>
              <a:t> égal au (dénominateur + 1) de la fraction.</a:t>
            </a:r>
          </a:p>
        </p:txBody>
      </p:sp>
      <p:sp>
        <p:nvSpPr>
          <p:cNvPr id="11" name="ZoneTexte 10"/>
          <p:cNvSpPr txBox="1"/>
          <p:nvPr/>
        </p:nvSpPr>
        <p:spPr>
          <a:xfrm>
            <a:off x="4007007" y="2462495"/>
            <a:ext cx="5625486" cy="923330"/>
          </a:xfrm>
          <a:prstGeom prst="rect">
            <a:avLst/>
          </a:prstGeom>
          <a:noFill/>
        </p:spPr>
        <p:txBody>
          <a:bodyPr wrap="square" rtlCol="0">
            <a:spAutoFit/>
          </a:bodyPr>
          <a:lstStyle/>
          <a:p>
            <a:r>
              <a:rPr lang="fr-FR" dirty="0">
                <a:latin typeface="Arial"/>
                <a:cs typeface="Arial"/>
              </a:rPr>
              <a:t>Ci-dessous, voici trois règles graduées de </a:t>
            </a:r>
            <a:r>
              <a:rPr lang="fr-FR" dirty="0">
                <a:solidFill>
                  <a:srgbClr val="FF0000"/>
                </a:solidFill>
                <a:latin typeface="Arial"/>
                <a:cs typeface="Arial"/>
              </a:rPr>
              <a:t>Nombre de graduations</a:t>
            </a:r>
            <a:r>
              <a:rPr lang="fr-FR" dirty="0">
                <a:latin typeface="Arial"/>
                <a:cs typeface="Arial"/>
              </a:rPr>
              <a:t> égal, respectivement, à 2+1 (3), 3+1 (4), 4+1(5).</a:t>
            </a:r>
          </a:p>
        </p:txBody>
      </p:sp>
    </p:spTree>
    <p:extLst>
      <p:ext uri="{BB962C8B-B14F-4D97-AF65-F5344CB8AC3E}">
        <p14:creationId xmlns:p14="http://schemas.microsoft.com/office/powerpoint/2010/main" val="1444677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Titre 1"/>
          <p:cNvSpPr>
            <a:spLocks noGrp="1"/>
          </p:cNvSpPr>
          <p:nvPr>
            <p:ph type="title"/>
          </p:nvPr>
        </p:nvSpPr>
        <p:spPr>
          <a:xfrm>
            <a:off x="520064" y="2053641"/>
            <a:ext cx="2981193" cy="2760098"/>
          </a:xfrm>
        </p:spPr>
        <p:txBody>
          <a:bodyPr vert="horz" lIns="91440" tIns="45720" rIns="91440" bIns="45720" rtlCol="0" anchor="ctr">
            <a:normAutofit/>
          </a:bodyPr>
          <a:lstStyle/>
          <a:p>
            <a:pPr algn="l" defTabSz="914400">
              <a:lnSpc>
                <a:spcPct val="90000"/>
              </a:lnSpc>
            </a:pPr>
            <a:r>
              <a:rPr lang="en-US" b="1" kern="1200">
                <a:solidFill>
                  <a:srgbClr val="FFFFFF"/>
                </a:solidFill>
                <a:latin typeface="+mj-lt"/>
                <a:ea typeface="+mj-ea"/>
                <a:cs typeface="+mj-cs"/>
              </a:rPr>
              <a:t>Studys</a:t>
            </a:r>
          </a:p>
        </p:txBody>
      </p:sp>
      <p:sp>
        <p:nvSpPr>
          <p:cNvPr id="6" name="ZoneTexte 5"/>
          <p:cNvSpPr txBox="1"/>
          <p:nvPr/>
        </p:nvSpPr>
        <p:spPr>
          <a:xfrm>
            <a:off x="4948591" y="801866"/>
            <a:ext cx="4311193" cy="5230634"/>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500" b="1" dirty="0" err="1">
                <a:solidFill>
                  <a:srgbClr val="000000"/>
                </a:solidFill>
              </a:rPr>
              <a:t>Studys</a:t>
            </a:r>
            <a:r>
              <a:rPr lang="en-US" sz="1500" dirty="0">
                <a:solidFill>
                  <a:srgbClr val="000000"/>
                </a:solidFill>
              </a:rPr>
              <a:t> </a:t>
            </a:r>
            <a:r>
              <a:rPr lang="en-US" sz="1500" dirty="0" err="1">
                <a:solidFill>
                  <a:srgbClr val="000000"/>
                </a:solidFill>
              </a:rPr>
              <a:t>est</a:t>
            </a:r>
            <a:r>
              <a:rPr lang="en-US" sz="1500" dirty="0">
                <a:solidFill>
                  <a:srgbClr val="000000"/>
                </a:solidFill>
              </a:rPr>
              <a:t> </a:t>
            </a:r>
            <a:r>
              <a:rPr lang="en-US" sz="1500" dirty="0" err="1">
                <a:solidFill>
                  <a:srgbClr val="000000"/>
                </a:solidFill>
              </a:rPr>
              <a:t>une</a:t>
            </a:r>
            <a:r>
              <a:rPr lang="en-US" sz="1500" dirty="0">
                <a:solidFill>
                  <a:srgbClr val="000000"/>
                </a:solidFill>
              </a:rPr>
              <a:t> palette </a:t>
            </a:r>
            <a:r>
              <a:rPr lang="en-US" sz="1500" dirty="0" err="1">
                <a:solidFill>
                  <a:srgbClr val="000000"/>
                </a:solidFill>
              </a:rPr>
              <a:t>d’outils</a:t>
            </a:r>
            <a:r>
              <a:rPr lang="en-US" sz="1500" dirty="0">
                <a:solidFill>
                  <a:srgbClr val="000000"/>
                </a:solidFill>
              </a:rPr>
              <a:t> pour Word, </a:t>
            </a:r>
            <a:r>
              <a:rPr lang="en-US" sz="1500" dirty="0" err="1">
                <a:solidFill>
                  <a:srgbClr val="000000"/>
                </a:solidFill>
              </a:rPr>
              <a:t>conçus</a:t>
            </a:r>
            <a:r>
              <a:rPr lang="en-US" sz="1500" dirty="0">
                <a:solidFill>
                  <a:srgbClr val="000000"/>
                </a:solidFill>
              </a:rPr>
              <a:t> pour aider les </a:t>
            </a:r>
            <a:r>
              <a:rPr lang="en-US" sz="1500" dirty="0" err="1">
                <a:solidFill>
                  <a:srgbClr val="000000"/>
                </a:solidFill>
              </a:rPr>
              <a:t>élèves</a:t>
            </a:r>
            <a:r>
              <a:rPr lang="en-US" sz="1500" dirty="0">
                <a:solidFill>
                  <a:srgbClr val="000000"/>
                </a:solidFill>
              </a:rPr>
              <a:t> </a:t>
            </a:r>
            <a:r>
              <a:rPr lang="en-US" sz="1500" dirty="0" err="1">
                <a:solidFill>
                  <a:srgbClr val="000000"/>
                </a:solidFill>
              </a:rPr>
              <a:t>Dys</a:t>
            </a:r>
            <a:r>
              <a:rPr lang="en-US" sz="1500" dirty="0">
                <a:solidFill>
                  <a:srgbClr val="000000"/>
                </a:solidFill>
              </a:rPr>
              <a:t> </a:t>
            </a:r>
            <a:r>
              <a:rPr lang="en-US" sz="1500" dirty="0" err="1">
                <a:solidFill>
                  <a:srgbClr val="000000"/>
                </a:solidFill>
              </a:rPr>
              <a:t>en</a:t>
            </a:r>
            <a:r>
              <a:rPr lang="en-US" sz="1500" dirty="0">
                <a:solidFill>
                  <a:srgbClr val="000000"/>
                </a:solidFill>
              </a:rPr>
              <a:t> </a:t>
            </a:r>
            <a:r>
              <a:rPr lang="en-US" sz="1500" dirty="0" err="1">
                <a:solidFill>
                  <a:srgbClr val="000000"/>
                </a:solidFill>
              </a:rPr>
              <a:t>classe</a:t>
            </a:r>
            <a:r>
              <a:rPr lang="en-US" sz="1500" dirty="0">
                <a:solidFill>
                  <a:srgbClr val="000000"/>
                </a:solidFill>
              </a:rPr>
              <a:t>, </a:t>
            </a:r>
            <a:r>
              <a:rPr lang="en-US" sz="1500" dirty="0" err="1">
                <a:solidFill>
                  <a:srgbClr val="000000"/>
                </a:solidFill>
              </a:rPr>
              <a:t>ainsi</a:t>
            </a:r>
            <a:r>
              <a:rPr lang="en-US" sz="1500" dirty="0">
                <a:solidFill>
                  <a:srgbClr val="000000"/>
                </a:solidFill>
              </a:rPr>
              <a:t> que les </a:t>
            </a:r>
            <a:r>
              <a:rPr lang="en-US" sz="1500" dirty="0" err="1">
                <a:solidFill>
                  <a:srgbClr val="000000"/>
                </a:solidFill>
              </a:rPr>
              <a:t>personnes</a:t>
            </a:r>
            <a:r>
              <a:rPr lang="en-US" sz="1500" dirty="0">
                <a:solidFill>
                  <a:srgbClr val="000000"/>
                </a:solidFill>
              </a:rPr>
              <a:t> qui </a:t>
            </a:r>
            <a:r>
              <a:rPr lang="en-US" sz="1500" dirty="0" err="1">
                <a:solidFill>
                  <a:srgbClr val="000000"/>
                </a:solidFill>
              </a:rPr>
              <a:t>adaptent</a:t>
            </a:r>
            <a:r>
              <a:rPr lang="en-US" sz="1500" dirty="0">
                <a:solidFill>
                  <a:srgbClr val="000000"/>
                </a:solidFill>
              </a:rPr>
              <a:t> pour </a:t>
            </a:r>
            <a:r>
              <a:rPr lang="en-US" sz="1500" dirty="0" err="1">
                <a:solidFill>
                  <a:srgbClr val="000000"/>
                </a:solidFill>
              </a:rPr>
              <a:t>eux</a:t>
            </a:r>
            <a:r>
              <a:rPr lang="en-US" sz="1500" dirty="0">
                <a:solidFill>
                  <a:srgbClr val="000000"/>
                </a:solidFill>
              </a:rPr>
              <a:t> des documents Word : parents, </a:t>
            </a:r>
            <a:r>
              <a:rPr lang="en-US" sz="1500" dirty="0" err="1">
                <a:solidFill>
                  <a:srgbClr val="000000"/>
                </a:solidFill>
              </a:rPr>
              <a:t>ergothérapeutes</a:t>
            </a:r>
            <a:r>
              <a:rPr lang="en-US" sz="1500" dirty="0">
                <a:solidFill>
                  <a:srgbClr val="000000"/>
                </a:solidFill>
              </a:rPr>
              <a:t>, </a:t>
            </a:r>
            <a:r>
              <a:rPr lang="en-US" sz="1500" dirty="0" err="1">
                <a:solidFill>
                  <a:srgbClr val="000000"/>
                </a:solidFill>
              </a:rPr>
              <a:t>enseignants</a:t>
            </a:r>
            <a:r>
              <a:rPr lang="en-US" sz="1500" dirty="0">
                <a:solidFill>
                  <a:srgbClr val="000000"/>
                </a:solidFill>
              </a:rPr>
              <a:t>, AVS.</a:t>
            </a:r>
            <a:br>
              <a:rPr lang="en-US" sz="1500" dirty="0">
                <a:solidFill>
                  <a:srgbClr val="000000"/>
                </a:solidFill>
              </a:rPr>
            </a:br>
            <a:br>
              <a:rPr lang="en-US" sz="1500" dirty="0">
                <a:solidFill>
                  <a:srgbClr val="000000"/>
                </a:solidFill>
              </a:rPr>
            </a:br>
            <a:r>
              <a:rPr lang="en-US" sz="1500" b="1" dirty="0" err="1">
                <a:solidFill>
                  <a:srgbClr val="000000"/>
                </a:solidFill>
              </a:rPr>
              <a:t>Studys</a:t>
            </a:r>
            <a:r>
              <a:rPr lang="en-US" sz="1500" dirty="0">
                <a:solidFill>
                  <a:srgbClr val="000000"/>
                </a:solidFill>
              </a:rPr>
              <a:t> </a:t>
            </a:r>
            <a:r>
              <a:rPr lang="en-US" sz="1500" dirty="0" err="1">
                <a:solidFill>
                  <a:srgbClr val="000000"/>
                </a:solidFill>
              </a:rPr>
              <a:t>comporte</a:t>
            </a:r>
            <a:r>
              <a:rPr lang="en-US" sz="1500" dirty="0">
                <a:solidFill>
                  <a:srgbClr val="000000"/>
                </a:solidFill>
              </a:rPr>
              <a:t> </a:t>
            </a:r>
            <a:r>
              <a:rPr lang="en-US" sz="1500" dirty="0" err="1">
                <a:solidFill>
                  <a:srgbClr val="000000"/>
                </a:solidFill>
              </a:rPr>
              <a:t>quelques</a:t>
            </a:r>
            <a:r>
              <a:rPr lang="en-US" sz="1500" dirty="0">
                <a:solidFill>
                  <a:srgbClr val="000000"/>
                </a:solidFill>
              </a:rPr>
              <a:t> onglets (</a:t>
            </a:r>
            <a:r>
              <a:rPr lang="en-US" sz="1500" dirty="0" err="1">
                <a:solidFill>
                  <a:srgbClr val="000000"/>
                </a:solidFill>
              </a:rPr>
              <a:t>Texte</a:t>
            </a:r>
            <a:r>
              <a:rPr lang="en-US" sz="1500" dirty="0">
                <a:solidFill>
                  <a:srgbClr val="000000"/>
                </a:solidFill>
              </a:rPr>
              <a:t>, </a:t>
            </a:r>
            <a:r>
              <a:rPr lang="en-US" sz="1500" dirty="0" err="1">
                <a:solidFill>
                  <a:srgbClr val="000000"/>
                </a:solidFill>
              </a:rPr>
              <a:t>Mathématiques</a:t>
            </a:r>
            <a:r>
              <a:rPr lang="en-US" sz="1500" dirty="0">
                <a:solidFill>
                  <a:srgbClr val="000000"/>
                </a:solidFill>
              </a:rPr>
              <a:t>, etc.) qui </a:t>
            </a:r>
            <a:r>
              <a:rPr lang="en-US" sz="1500" dirty="0" err="1">
                <a:solidFill>
                  <a:srgbClr val="000000"/>
                </a:solidFill>
              </a:rPr>
              <a:t>viennent</a:t>
            </a:r>
            <a:r>
              <a:rPr lang="en-US" sz="1500" dirty="0">
                <a:solidFill>
                  <a:srgbClr val="000000"/>
                </a:solidFill>
              </a:rPr>
              <a:t> </a:t>
            </a:r>
            <a:r>
              <a:rPr lang="en-US" sz="1500" dirty="0" err="1">
                <a:solidFill>
                  <a:srgbClr val="000000"/>
                </a:solidFill>
              </a:rPr>
              <a:t>s’ajouter</a:t>
            </a:r>
            <a:r>
              <a:rPr lang="en-US" sz="1500" dirty="0">
                <a:solidFill>
                  <a:srgbClr val="000000"/>
                </a:solidFill>
              </a:rPr>
              <a:t> aux onglets de Word (</a:t>
            </a:r>
            <a:r>
              <a:rPr lang="en-US" sz="1500" dirty="0" err="1">
                <a:solidFill>
                  <a:srgbClr val="000000"/>
                </a:solidFill>
              </a:rPr>
              <a:t>Accueil</a:t>
            </a:r>
            <a:r>
              <a:rPr lang="en-US" sz="1500" dirty="0">
                <a:solidFill>
                  <a:srgbClr val="000000"/>
                </a:solidFill>
              </a:rPr>
              <a:t>, Insertion, etc.). </a:t>
            </a:r>
            <a:r>
              <a:rPr lang="en-US" sz="1500" dirty="0" err="1">
                <a:solidFill>
                  <a:srgbClr val="000000"/>
                </a:solidFill>
              </a:rPr>
              <a:t>Chaque</a:t>
            </a:r>
            <a:r>
              <a:rPr lang="en-US" sz="1500" dirty="0">
                <a:solidFill>
                  <a:srgbClr val="000000"/>
                </a:solidFill>
              </a:rPr>
              <a:t> onglet </a:t>
            </a:r>
            <a:r>
              <a:rPr lang="en-US" sz="1500" dirty="0" err="1">
                <a:solidFill>
                  <a:srgbClr val="000000"/>
                </a:solidFill>
              </a:rPr>
              <a:t>porte</a:t>
            </a:r>
            <a:r>
              <a:rPr lang="en-US" sz="1500" dirty="0">
                <a:solidFill>
                  <a:srgbClr val="000000"/>
                </a:solidFill>
              </a:rPr>
              <a:t> des boutons, qui par un simple </a:t>
            </a:r>
            <a:r>
              <a:rPr lang="en-US" sz="1500" dirty="0" err="1">
                <a:solidFill>
                  <a:srgbClr val="000000"/>
                </a:solidFill>
              </a:rPr>
              <a:t>clic</a:t>
            </a:r>
            <a:r>
              <a:rPr lang="en-US" sz="1500" dirty="0">
                <a:solidFill>
                  <a:srgbClr val="000000"/>
                </a:solidFill>
              </a:rPr>
              <a:t>, </a:t>
            </a:r>
            <a:r>
              <a:rPr lang="en-US" sz="1500" dirty="0" err="1">
                <a:solidFill>
                  <a:srgbClr val="000000"/>
                </a:solidFill>
              </a:rPr>
              <a:t>lancent</a:t>
            </a:r>
            <a:r>
              <a:rPr lang="en-US" sz="1500" dirty="0">
                <a:solidFill>
                  <a:srgbClr val="000000"/>
                </a:solidFill>
              </a:rPr>
              <a:t> des </a:t>
            </a:r>
            <a:r>
              <a:rPr lang="en-US" sz="1500" dirty="0" err="1">
                <a:solidFill>
                  <a:srgbClr val="000000"/>
                </a:solidFill>
              </a:rPr>
              <a:t>outils</a:t>
            </a:r>
            <a:r>
              <a:rPr lang="en-US" sz="1500" dirty="0">
                <a:solidFill>
                  <a:srgbClr val="000000"/>
                </a:solidFill>
              </a:rPr>
              <a:t> </a:t>
            </a:r>
            <a:r>
              <a:rPr lang="en-US" sz="1500" dirty="0" err="1">
                <a:solidFill>
                  <a:srgbClr val="000000"/>
                </a:solidFill>
              </a:rPr>
              <a:t>créés</a:t>
            </a:r>
            <a:r>
              <a:rPr lang="en-US" sz="1500" dirty="0">
                <a:solidFill>
                  <a:srgbClr val="000000"/>
                </a:solidFill>
              </a:rPr>
              <a:t> pour un usage particulier.</a:t>
            </a:r>
            <a:br>
              <a:rPr lang="en-US" sz="1500" dirty="0">
                <a:solidFill>
                  <a:srgbClr val="000000"/>
                </a:solidFill>
              </a:rPr>
            </a:br>
            <a:br>
              <a:rPr lang="en-US" sz="1500" dirty="0">
                <a:solidFill>
                  <a:srgbClr val="000000"/>
                </a:solidFill>
              </a:rPr>
            </a:br>
            <a:r>
              <a:rPr lang="en-US" sz="1500" dirty="0" err="1">
                <a:solidFill>
                  <a:srgbClr val="000000"/>
                </a:solidFill>
              </a:rPr>
              <a:t>Studys</a:t>
            </a:r>
            <a:r>
              <a:rPr lang="en-US" sz="1500" dirty="0">
                <a:solidFill>
                  <a:srgbClr val="000000"/>
                </a:solidFill>
              </a:rPr>
              <a:t> se </a:t>
            </a:r>
            <a:r>
              <a:rPr lang="en-US" sz="1500" dirty="0" err="1">
                <a:solidFill>
                  <a:srgbClr val="000000"/>
                </a:solidFill>
              </a:rPr>
              <a:t>décline</a:t>
            </a:r>
            <a:r>
              <a:rPr lang="en-US" sz="1500" dirty="0">
                <a:solidFill>
                  <a:srgbClr val="000000"/>
                </a:solidFill>
              </a:rPr>
              <a:t> </a:t>
            </a:r>
            <a:r>
              <a:rPr lang="en-US" sz="1500" dirty="0" err="1">
                <a:solidFill>
                  <a:srgbClr val="000000"/>
                </a:solidFill>
              </a:rPr>
              <a:t>en</a:t>
            </a:r>
            <a:r>
              <a:rPr lang="en-US" sz="1500" dirty="0">
                <a:solidFill>
                  <a:srgbClr val="000000"/>
                </a:solidFill>
              </a:rPr>
              <a:t> 4 versions : </a:t>
            </a:r>
          </a:p>
          <a:p>
            <a:pPr indent="-228600" defTabSz="914400">
              <a:lnSpc>
                <a:spcPct val="90000"/>
              </a:lnSpc>
              <a:spcAft>
                <a:spcPts val="600"/>
              </a:spcAft>
              <a:buFont typeface="Arial" panose="020B0604020202020204" pitchFamily="34" charset="0"/>
              <a:buChar char="•"/>
            </a:pPr>
            <a:r>
              <a:rPr lang="en-US" sz="1500" dirty="0">
                <a:solidFill>
                  <a:srgbClr val="000000"/>
                </a:solidFill>
              </a:rPr>
              <a:t> </a:t>
            </a:r>
            <a:r>
              <a:rPr lang="en-US" sz="1500" dirty="0" err="1">
                <a:solidFill>
                  <a:srgbClr val="000000"/>
                </a:solidFill>
              </a:rPr>
              <a:t>une</a:t>
            </a:r>
            <a:r>
              <a:rPr lang="en-US" sz="1500" dirty="0">
                <a:solidFill>
                  <a:srgbClr val="000000"/>
                </a:solidFill>
              </a:rPr>
              <a:t> version pour le </a:t>
            </a:r>
            <a:r>
              <a:rPr lang="en-US" sz="1500" dirty="0" err="1">
                <a:solidFill>
                  <a:srgbClr val="000000"/>
                </a:solidFill>
              </a:rPr>
              <a:t>primaire</a:t>
            </a:r>
            <a:r>
              <a:rPr lang="en-US" sz="1500" dirty="0">
                <a:solidFill>
                  <a:srgbClr val="000000"/>
                </a:solidFill>
              </a:rPr>
              <a:t>.</a:t>
            </a:r>
          </a:p>
          <a:p>
            <a:pPr indent="-228600" defTabSz="914400">
              <a:lnSpc>
                <a:spcPct val="90000"/>
              </a:lnSpc>
              <a:spcAft>
                <a:spcPts val="600"/>
              </a:spcAft>
              <a:buFont typeface="Arial" panose="020B0604020202020204" pitchFamily="34" charset="0"/>
              <a:buChar char="•"/>
            </a:pPr>
            <a:r>
              <a:rPr lang="en-US" sz="1500" dirty="0">
                <a:solidFill>
                  <a:srgbClr val="000000"/>
                </a:solidFill>
              </a:rPr>
              <a:t> </a:t>
            </a:r>
            <a:r>
              <a:rPr lang="en-US" sz="1500" dirty="0" err="1">
                <a:solidFill>
                  <a:srgbClr val="000000"/>
                </a:solidFill>
              </a:rPr>
              <a:t>une</a:t>
            </a:r>
            <a:r>
              <a:rPr lang="en-US" sz="1500" dirty="0">
                <a:solidFill>
                  <a:srgbClr val="000000"/>
                </a:solidFill>
              </a:rPr>
              <a:t> version pour le </a:t>
            </a:r>
            <a:r>
              <a:rPr lang="en-US" sz="1500" dirty="0" err="1">
                <a:solidFill>
                  <a:srgbClr val="000000"/>
                </a:solidFill>
              </a:rPr>
              <a:t>collège</a:t>
            </a:r>
            <a:r>
              <a:rPr lang="en-US" sz="1500" dirty="0">
                <a:solidFill>
                  <a:srgbClr val="000000"/>
                </a:solidFill>
              </a:rPr>
              <a:t>.</a:t>
            </a:r>
          </a:p>
          <a:p>
            <a:pPr indent="-228600" defTabSz="914400">
              <a:lnSpc>
                <a:spcPct val="90000"/>
              </a:lnSpc>
              <a:spcAft>
                <a:spcPts val="600"/>
              </a:spcAft>
              <a:buFont typeface="Arial" panose="020B0604020202020204" pitchFamily="34" charset="0"/>
              <a:buChar char="•"/>
            </a:pPr>
            <a:r>
              <a:rPr lang="en-US" sz="1500" dirty="0">
                <a:solidFill>
                  <a:srgbClr val="000000"/>
                </a:solidFill>
              </a:rPr>
              <a:t> </a:t>
            </a:r>
            <a:r>
              <a:rPr lang="en-US" sz="1500" dirty="0" err="1">
                <a:solidFill>
                  <a:srgbClr val="000000"/>
                </a:solidFill>
              </a:rPr>
              <a:t>une</a:t>
            </a:r>
            <a:r>
              <a:rPr lang="en-US" sz="1500" dirty="0">
                <a:solidFill>
                  <a:srgbClr val="000000"/>
                </a:solidFill>
              </a:rPr>
              <a:t> version pour les </a:t>
            </a:r>
            <a:r>
              <a:rPr lang="en-US" sz="1500" dirty="0" err="1">
                <a:solidFill>
                  <a:srgbClr val="000000"/>
                </a:solidFill>
              </a:rPr>
              <a:t>adultes</a:t>
            </a:r>
            <a:r>
              <a:rPr lang="en-US" sz="1500" dirty="0">
                <a:solidFill>
                  <a:srgbClr val="000000"/>
                </a:solidFill>
              </a:rPr>
              <a:t> </a:t>
            </a:r>
            <a:r>
              <a:rPr lang="en-US" sz="1500" dirty="0" err="1">
                <a:solidFill>
                  <a:srgbClr val="000000"/>
                </a:solidFill>
              </a:rPr>
              <a:t>adaptateurs</a:t>
            </a:r>
            <a:r>
              <a:rPr lang="en-US" sz="1500" dirty="0">
                <a:solidFill>
                  <a:srgbClr val="000000"/>
                </a:solidFill>
              </a:rPr>
              <a:t> (</a:t>
            </a:r>
            <a:r>
              <a:rPr lang="en-US" sz="1500" dirty="0" err="1">
                <a:solidFill>
                  <a:srgbClr val="000000"/>
                </a:solidFill>
              </a:rPr>
              <a:t>Cette</a:t>
            </a:r>
            <a:r>
              <a:rPr lang="en-US" sz="1500" dirty="0">
                <a:solidFill>
                  <a:srgbClr val="000000"/>
                </a:solidFill>
              </a:rPr>
              <a:t> version </a:t>
            </a:r>
            <a:r>
              <a:rPr lang="en-US" sz="1500" dirty="0" err="1">
                <a:solidFill>
                  <a:srgbClr val="000000"/>
                </a:solidFill>
              </a:rPr>
              <a:t>comporte</a:t>
            </a:r>
            <a:r>
              <a:rPr lang="en-US" sz="1500" dirty="0">
                <a:solidFill>
                  <a:srgbClr val="000000"/>
                </a:solidFill>
              </a:rPr>
              <a:t> </a:t>
            </a:r>
            <a:r>
              <a:rPr lang="en-US" sz="1500" dirty="0" err="1">
                <a:solidFill>
                  <a:srgbClr val="000000"/>
                </a:solidFill>
              </a:rPr>
              <a:t>tous</a:t>
            </a:r>
            <a:r>
              <a:rPr lang="en-US" sz="1500" dirty="0">
                <a:solidFill>
                  <a:srgbClr val="000000"/>
                </a:solidFill>
              </a:rPr>
              <a:t> les </a:t>
            </a:r>
            <a:r>
              <a:rPr lang="en-US" sz="1500" dirty="0" err="1">
                <a:solidFill>
                  <a:srgbClr val="000000"/>
                </a:solidFill>
              </a:rPr>
              <a:t>outils</a:t>
            </a:r>
            <a:r>
              <a:rPr lang="en-US" sz="1500" dirty="0">
                <a:solidFill>
                  <a:srgbClr val="000000"/>
                </a:solidFill>
              </a:rPr>
              <a:t> des deux </a:t>
            </a:r>
            <a:r>
              <a:rPr lang="en-US" sz="1500" dirty="0" err="1">
                <a:solidFill>
                  <a:srgbClr val="000000"/>
                </a:solidFill>
              </a:rPr>
              <a:t>autres</a:t>
            </a:r>
            <a:r>
              <a:rPr lang="en-US" sz="1500" dirty="0">
                <a:solidFill>
                  <a:srgbClr val="000000"/>
                </a:solidFill>
              </a:rPr>
              <a:t> versions (</a:t>
            </a:r>
            <a:r>
              <a:rPr lang="en-US" sz="1500" dirty="0" err="1">
                <a:solidFill>
                  <a:srgbClr val="000000"/>
                </a:solidFill>
              </a:rPr>
              <a:t>sauf</a:t>
            </a:r>
            <a:r>
              <a:rPr lang="en-US" sz="1500" dirty="0">
                <a:solidFill>
                  <a:srgbClr val="000000"/>
                </a:solidFill>
              </a:rPr>
              <a:t> la </a:t>
            </a:r>
            <a:r>
              <a:rPr lang="en-US" sz="1500" dirty="0" err="1">
                <a:solidFill>
                  <a:srgbClr val="000000"/>
                </a:solidFill>
              </a:rPr>
              <a:t>synthèse</a:t>
            </a:r>
            <a:r>
              <a:rPr lang="en-US" sz="1500" dirty="0">
                <a:solidFill>
                  <a:srgbClr val="000000"/>
                </a:solidFill>
              </a:rPr>
              <a:t> </a:t>
            </a:r>
            <a:r>
              <a:rPr lang="en-US" sz="1500" dirty="0" err="1">
                <a:solidFill>
                  <a:srgbClr val="000000"/>
                </a:solidFill>
              </a:rPr>
              <a:t>vocale</a:t>
            </a:r>
            <a:r>
              <a:rPr lang="en-US" sz="1500" dirty="0">
                <a:solidFill>
                  <a:srgbClr val="000000"/>
                </a:solidFill>
              </a:rPr>
              <a:t>) et des </a:t>
            </a:r>
            <a:r>
              <a:rPr lang="en-US" sz="1500" dirty="0" err="1">
                <a:solidFill>
                  <a:srgbClr val="000000"/>
                </a:solidFill>
              </a:rPr>
              <a:t>outils</a:t>
            </a:r>
            <a:r>
              <a:rPr lang="en-US" sz="1500" dirty="0">
                <a:solidFill>
                  <a:srgbClr val="000000"/>
                </a:solidFill>
              </a:rPr>
              <a:t> </a:t>
            </a:r>
            <a:r>
              <a:rPr lang="en-US" sz="1500" dirty="0" err="1">
                <a:solidFill>
                  <a:srgbClr val="000000"/>
                </a:solidFill>
              </a:rPr>
              <a:t>supplémentaires</a:t>
            </a:r>
            <a:r>
              <a:rPr lang="en-US" sz="1500" dirty="0">
                <a:solidFill>
                  <a:srgbClr val="000000"/>
                </a:solidFill>
              </a:rPr>
              <a:t>)</a:t>
            </a:r>
          </a:p>
          <a:p>
            <a:pPr indent="-228600" defTabSz="914400">
              <a:lnSpc>
                <a:spcPct val="90000"/>
              </a:lnSpc>
              <a:spcAft>
                <a:spcPts val="600"/>
              </a:spcAft>
              <a:buFont typeface="Arial" panose="020B0604020202020204" pitchFamily="34" charset="0"/>
              <a:buChar char="•"/>
            </a:pPr>
            <a:r>
              <a:rPr lang="en-US" sz="1500" dirty="0" err="1">
                <a:solidFill>
                  <a:srgbClr val="000000"/>
                </a:solidFill>
              </a:rPr>
              <a:t>une</a:t>
            </a:r>
            <a:r>
              <a:rPr lang="en-US" sz="1500" dirty="0">
                <a:solidFill>
                  <a:srgbClr val="000000"/>
                </a:solidFill>
              </a:rPr>
              <a:t> version pour le lycée</a:t>
            </a:r>
          </a:p>
          <a:p>
            <a:pPr marL="342900" indent="-228600" defTabSz="914400">
              <a:lnSpc>
                <a:spcPct val="90000"/>
              </a:lnSpc>
              <a:spcAft>
                <a:spcPts val="600"/>
              </a:spcAft>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139544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56064" y="1038199"/>
            <a:ext cx="9400091" cy="2939437"/>
          </a:xfrm>
        </p:spPr>
        <p:txBody>
          <a:bodyPr>
            <a:noAutofit/>
          </a:bodyPr>
          <a:lstStyle/>
          <a:p>
            <a:pPr>
              <a:spcAft>
                <a:spcPts val="1200"/>
              </a:spcAft>
            </a:pPr>
            <a:r>
              <a:rPr lang="fr-FR" sz="2400" dirty="0">
                <a:solidFill>
                  <a:srgbClr val="000000"/>
                </a:solidFill>
              </a:rPr>
              <a:t> La page d'accueil est accessible à l'adresse : </a:t>
            </a:r>
            <a:r>
              <a:rPr lang="fr-FR" sz="2400" dirty="0">
                <a:hlinkClick r:id="rId2"/>
              </a:rPr>
              <a:t>https://mlbesson.weebly.com/studys---a-propos.html</a:t>
            </a:r>
            <a:endParaRPr lang="en-US" sz="2400" dirty="0">
              <a:solidFill>
                <a:srgbClr val="000000"/>
              </a:solidFill>
            </a:endParaRPr>
          </a:p>
          <a:p>
            <a:pPr>
              <a:spcAft>
                <a:spcPts val="1200"/>
              </a:spcAft>
            </a:pPr>
            <a:r>
              <a:rPr lang="fr-FR" sz="2400" dirty="0">
                <a:solidFill>
                  <a:srgbClr val="000000"/>
                </a:solidFill>
              </a:rPr>
              <a:t>Pour installer </a:t>
            </a:r>
            <a:r>
              <a:rPr lang="fr-FR" sz="2400" dirty="0" err="1">
                <a:solidFill>
                  <a:srgbClr val="000000"/>
                </a:solidFill>
              </a:rPr>
              <a:t>Studys</a:t>
            </a:r>
            <a:r>
              <a:rPr lang="fr-FR" sz="2400" dirty="0">
                <a:solidFill>
                  <a:srgbClr val="000000"/>
                </a:solidFill>
              </a:rPr>
              <a:t> :  </a:t>
            </a:r>
            <a:r>
              <a:rPr lang="fr-FR" sz="2400" dirty="0">
                <a:hlinkClick r:id="rId3"/>
              </a:rPr>
              <a:t>https://mlbesson.weebly.com/studys---installer.html</a:t>
            </a:r>
            <a:endParaRPr lang="en-US" sz="2400" dirty="0">
              <a:solidFill>
                <a:srgbClr val="000000"/>
              </a:solidFill>
            </a:endParaRPr>
          </a:p>
          <a:p>
            <a:pPr>
              <a:spcAft>
                <a:spcPts val="1200"/>
              </a:spcAft>
            </a:pPr>
            <a:r>
              <a:rPr lang="fr-FR" sz="2400" dirty="0">
                <a:solidFill>
                  <a:srgbClr val="000000"/>
                </a:solidFill>
              </a:rPr>
              <a:t>et l'onglet mathématiques ainsi que sa fonctionnalité à l'adresse :</a:t>
            </a:r>
          </a:p>
          <a:p>
            <a:pPr marL="0" indent="0">
              <a:spcAft>
                <a:spcPts val="1200"/>
              </a:spcAft>
              <a:buNone/>
            </a:pPr>
            <a:r>
              <a:rPr lang="fr-FR" sz="2400" dirty="0">
                <a:hlinkClick r:id="rId4"/>
              </a:rPr>
              <a:t>https://mlbesson.weebly.com/studys---matheacutematiques.html</a:t>
            </a:r>
            <a:endParaRPr lang="fr-FR" sz="2400" dirty="0">
              <a:solidFill>
                <a:srgbClr val="000000"/>
              </a:solidFill>
            </a:endParaRPr>
          </a:p>
        </p:txBody>
      </p:sp>
      <p:sp>
        <p:nvSpPr>
          <p:cNvPr id="5" name="Titre 1"/>
          <p:cNvSpPr>
            <a:spLocks noGrp="1"/>
          </p:cNvSpPr>
          <p:nvPr>
            <p:ph type="title"/>
          </p:nvPr>
        </p:nvSpPr>
        <p:spPr>
          <a:xfrm>
            <a:off x="0" y="91699"/>
            <a:ext cx="9905999" cy="882956"/>
          </a:xfrm>
        </p:spPr>
        <p:txBody>
          <a:bodyPr>
            <a:normAutofit/>
          </a:bodyPr>
          <a:lstStyle/>
          <a:p>
            <a:r>
              <a:rPr lang="fr-FR" sz="3600" b="1" dirty="0" err="1"/>
              <a:t>Studys</a:t>
            </a:r>
            <a:endParaRPr lang="fr-FR" sz="3600" b="1" dirty="0"/>
          </a:p>
        </p:txBody>
      </p:sp>
      <p:sp>
        <p:nvSpPr>
          <p:cNvPr id="7" name="Rectangle 6"/>
          <p:cNvSpPr/>
          <p:nvPr/>
        </p:nvSpPr>
        <p:spPr>
          <a:xfrm>
            <a:off x="391671" y="3993645"/>
            <a:ext cx="9172031" cy="2414830"/>
          </a:xfrm>
          <a:prstGeom prst="rect">
            <a:avLst/>
          </a:prstGeom>
        </p:spPr>
        <p:txBody>
          <a:bodyPr wrap="square" lIns="105476" tIns="52738" rIns="105476" bIns="52738">
            <a:spAutoFit/>
          </a:bodyPr>
          <a:lstStyle/>
          <a:p>
            <a:r>
              <a:rPr lang="fr-FR" sz="2200" dirty="0">
                <a:solidFill>
                  <a:srgbClr val="000000"/>
                </a:solidFill>
              </a:rPr>
              <a:t> </a:t>
            </a:r>
            <a:r>
              <a:rPr lang="fr-FR" sz="2200" b="1" dirty="0">
                <a:solidFill>
                  <a:srgbClr val="000000"/>
                </a:solidFill>
              </a:rPr>
              <a:t>Besoin d’aide ? </a:t>
            </a:r>
          </a:p>
          <a:p>
            <a:r>
              <a:rPr lang="fr-FR" sz="2200" dirty="0">
                <a:solidFill>
                  <a:srgbClr val="000000"/>
                </a:solidFill>
              </a:rPr>
              <a:t>	Installation et utilisation en vidéo :</a:t>
            </a:r>
          </a:p>
          <a:p>
            <a:r>
              <a:rPr lang="fr-FR" sz="2000" dirty="0">
                <a:solidFill>
                  <a:srgbClr val="000000"/>
                </a:solidFill>
                <a:hlinkClick r:id="rId5"/>
              </a:rPr>
              <a:t>http://tice.etab.ac-lille.fr/2017/05/22/ajouter-barre-doutils-destines-aux-eleves-dys-word/</a:t>
            </a:r>
            <a:r>
              <a:rPr lang="fr-FR" sz="2000" dirty="0">
                <a:solidFill>
                  <a:srgbClr val="000000"/>
                </a:solidFill>
              </a:rPr>
              <a:t> </a:t>
            </a:r>
          </a:p>
          <a:p>
            <a:r>
              <a:rPr lang="fr-FR" sz="2200" dirty="0">
                <a:solidFill>
                  <a:srgbClr val="000000"/>
                </a:solidFill>
              </a:rPr>
              <a:t>	Ex. Poser des opérations :</a:t>
            </a:r>
            <a:r>
              <a:rPr lang="fi-FI" sz="2000" dirty="0">
                <a:solidFill>
                  <a:srgbClr val="000000"/>
                </a:solidFill>
              </a:rPr>
              <a:t> </a:t>
            </a:r>
            <a:r>
              <a:rPr lang="fr-FR" sz="2000" dirty="0">
                <a:hlinkClick r:id="rId6"/>
              </a:rPr>
              <a:t>https://www.youtube.com/watch?v=H1kCZb1dpI8</a:t>
            </a:r>
            <a:endParaRPr lang="fr-FR" sz="2000" dirty="0">
              <a:solidFill>
                <a:srgbClr val="000000"/>
              </a:solidFill>
            </a:endParaRPr>
          </a:p>
          <a:p>
            <a:r>
              <a:rPr lang="fr-FR" sz="2200" dirty="0">
                <a:solidFill>
                  <a:srgbClr val="000000"/>
                </a:solidFill>
              </a:rPr>
              <a:t>	Ex. Créer des axes gradués : </a:t>
            </a:r>
            <a:r>
              <a:rPr lang="fr-FR" sz="2000" dirty="0">
                <a:hlinkClick r:id="rId7"/>
              </a:rPr>
              <a:t>https://www.youtube.com/watch?v=GICS1LbFQkM</a:t>
            </a:r>
            <a:endParaRPr lang="fr-FR" sz="2000" dirty="0">
              <a:solidFill>
                <a:srgbClr val="000000"/>
              </a:solidFill>
            </a:endParaRPr>
          </a:p>
          <a:p>
            <a:r>
              <a:rPr lang="fr-FR" sz="2200" dirty="0">
                <a:solidFill>
                  <a:srgbClr val="000000"/>
                </a:solidFill>
              </a:rPr>
              <a:t>	Ex. Editeur d’équation :</a:t>
            </a:r>
            <a:r>
              <a:rPr lang="fr-FR" sz="2000" dirty="0">
                <a:hlinkClick r:id="rId8"/>
              </a:rPr>
              <a:t>https://www.youtube.com/watch?v=LkoWpBZIZLM</a:t>
            </a:r>
            <a:r>
              <a:rPr lang="fr-FR" sz="2000" dirty="0">
                <a:solidFill>
                  <a:srgbClr val="000000"/>
                </a:solidFill>
              </a:rPr>
              <a:t>  </a:t>
            </a:r>
          </a:p>
        </p:txBody>
      </p:sp>
    </p:spTree>
    <p:extLst>
      <p:ext uri="{BB962C8B-B14F-4D97-AF65-F5344CB8AC3E}">
        <p14:creationId xmlns:p14="http://schemas.microsoft.com/office/powerpoint/2010/main" val="1635330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2629" r="11537"/>
          <a:stretch/>
        </p:blipFill>
        <p:spPr>
          <a:xfrm>
            <a:off x="20" y="10"/>
            <a:ext cx="9905980" cy="6857990"/>
          </a:xfrm>
          <a:prstGeom prst="rect">
            <a:avLst/>
          </a:prstGeom>
        </p:spPr>
      </p:pic>
    </p:spTree>
    <p:extLst>
      <p:ext uri="{BB962C8B-B14F-4D97-AF65-F5344CB8AC3E}">
        <p14:creationId xmlns:p14="http://schemas.microsoft.com/office/powerpoint/2010/main" val="282347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Titre 1">
            <a:extLst>
              <a:ext uri="{FF2B5EF4-FFF2-40B4-BE49-F238E27FC236}">
                <a16:creationId xmlns:a16="http://schemas.microsoft.com/office/drawing/2014/main" id="{DF14342B-2538-4EC1-B873-C3A406DC0578}"/>
              </a:ext>
            </a:extLst>
          </p:cNvPr>
          <p:cNvSpPr>
            <a:spLocks noGrp="1"/>
          </p:cNvSpPr>
          <p:nvPr>
            <p:ph type="title"/>
          </p:nvPr>
        </p:nvSpPr>
        <p:spPr>
          <a:xfrm>
            <a:off x="520064" y="2053641"/>
            <a:ext cx="2981193" cy="2760098"/>
          </a:xfrm>
        </p:spPr>
        <p:txBody>
          <a:bodyPr vert="horz" lIns="91440" tIns="45720" rIns="91440" bIns="45720" rtlCol="0" anchor="ctr">
            <a:normAutofit/>
          </a:bodyPr>
          <a:lstStyle/>
          <a:p>
            <a:pPr algn="l" defTabSz="914400">
              <a:lnSpc>
                <a:spcPct val="90000"/>
              </a:lnSpc>
            </a:pPr>
            <a:r>
              <a:rPr lang="en-US" b="1" kern="1200">
                <a:solidFill>
                  <a:srgbClr val="FFFFFF"/>
                </a:solidFill>
                <a:latin typeface="+mj-lt"/>
                <a:ea typeface="+mj-ea"/>
                <a:cs typeface="+mj-cs"/>
              </a:rPr>
              <a:t>OBJECTIFS</a:t>
            </a:r>
          </a:p>
        </p:txBody>
      </p:sp>
      <p:sp>
        <p:nvSpPr>
          <p:cNvPr id="5" name="Rectangle 4">
            <a:extLst>
              <a:ext uri="{FF2B5EF4-FFF2-40B4-BE49-F238E27FC236}">
                <a16:creationId xmlns:a16="http://schemas.microsoft.com/office/drawing/2014/main" id="{5579186A-BF1A-4E94-977D-2B416B8AB72F}"/>
              </a:ext>
            </a:extLst>
          </p:cNvPr>
          <p:cNvSpPr/>
          <p:nvPr/>
        </p:nvSpPr>
        <p:spPr>
          <a:xfrm>
            <a:off x="4948591" y="801866"/>
            <a:ext cx="4311193" cy="5230634"/>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a:solidFill>
                  <a:srgbClr val="000000"/>
                </a:solidFill>
              </a:rPr>
              <a:t>En rappelant tout d’abord synthétiquement les grandes lignes du module 1, ce module doit vous aider ensuite à :</a:t>
            </a:r>
          </a:p>
          <a:p>
            <a:pPr indent="-228600" defTabSz="914400">
              <a:lnSpc>
                <a:spcPct val="90000"/>
              </a:lnSpc>
              <a:spcAft>
                <a:spcPts val="600"/>
              </a:spcAft>
              <a:buFont typeface="Arial" panose="020B0604020202020204" pitchFamily="34" charset="0"/>
              <a:buChar char="•"/>
            </a:pPr>
            <a:endParaRPr lang="en-US" sz="2000">
              <a:solidFill>
                <a:srgbClr val="000000"/>
              </a:solidFill>
            </a:endParaRPr>
          </a:p>
          <a:p>
            <a:pPr indent="-228600" defTabSz="914400">
              <a:lnSpc>
                <a:spcPct val="90000"/>
              </a:lnSpc>
              <a:spcAft>
                <a:spcPts val="600"/>
              </a:spcAft>
              <a:buFont typeface="Arial" panose="020B0604020202020204" pitchFamily="34" charset="0"/>
              <a:buChar char="•"/>
            </a:pPr>
            <a:r>
              <a:rPr lang="en-US" sz="2000">
                <a:solidFill>
                  <a:srgbClr val="000000"/>
                </a:solidFill>
              </a:rPr>
              <a:t> identifier le rôle </a:t>
            </a:r>
            <a:r>
              <a:rPr lang="en-US" sz="2000" b="1">
                <a:solidFill>
                  <a:srgbClr val="000000"/>
                </a:solidFill>
              </a:rPr>
              <a:t>des aides techniques numériques</a:t>
            </a:r>
            <a:r>
              <a:rPr lang="en-US" sz="2000">
                <a:solidFill>
                  <a:srgbClr val="000000"/>
                </a:solidFill>
              </a:rPr>
              <a:t> dans l'accompagnement et la scolarisation des élèves porteurs ou non de troubles dys,</a:t>
            </a:r>
          </a:p>
          <a:p>
            <a:pPr indent="-228600" defTabSz="914400">
              <a:lnSpc>
                <a:spcPct val="90000"/>
              </a:lnSpc>
              <a:spcAft>
                <a:spcPts val="600"/>
              </a:spcAft>
              <a:buFont typeface="Arial" panose="020B0604020202020204" pitchFamily="34" charset="0"/>
              <a:buChar char="•"/>
            </a:pPr>
            <a:endParaRPr lang="en-US" sz="2000">
              <a:solidFill>
                <a:srgbClr val="000000"/>
              </a:solidFill>
            </a:endParaRPr>
          </a:p>
          <a:p>
            <a:pPr indent="-228600" defTabSz="914400">
              <a:lnSpc>
                <a:spcPct val="90000"/>
              </a:lnSpc>
              <a:spcAft>
                <a:spcPts val="600"/>
              </a:spcAft>
              <a:buFont typeface="Arial" panose="020B0604020202020204" pitchFamily="34" charset="0"/>
              <a:buChar char="•"/>
            </a:pPr>
            <a:r>
              <a:rPr lang="en-US" sz="2000">
                <a:solidFill>
                  <a:srgbClr val="000000"/>
                </a:solidFill>
              </a:rPr>
              <a:t> relier ces rôles à quelques outils-exemple,</a:t>
            </a:r>
          </a:p>
          <a:p>
            <a:pPr indent="-228600" defTabSz="914400">
              <a:lnSpc>
                <a:spcPct val="90000"/>
              </a:lnSpc>
              <a:spcAft>
                <a:spcPts val="600"/>
              </a:spcAft>
              <a:buFont typeface="Arial" panose="020B0604020202020204" pitchFamily="34" charset="0"/>
              <a:buChar char="•"/>
            </a:pPr>
            <a:endParaRPr lang="en-US" sz="2000">
              <a:solidFill>
                <a:srgbClr val="000000"/>
              </a:solidFill>
            </a:endParaRPr>
          </a:p>
          <a:p>
            <a:pPr indent="-228600" defTabSz="914400">
              <a:lnSpc>
                <a:spcPct val="90000"/>
              </a:lnSpc>
              <a:spcAft>
                <a:spcPts val="600"/>
              </a:spcAft>
              <a:buFont typeface="Arial" panose="020B0604020202020204" pitchFamily="34" charset="0"/>
              <a:buChar char="•"/>
            </a:pPr>
            <a:r>
              <a:rPr lang="en-US" sz="2000">
                <a:solidFill>
                  <a:srgbClr val="000000"/>
                </a:solidFill>
              </a:rPr>
              <a:t> Acquérir les bases de la mise en œuvre de logiciels adaptés.</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3"/>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33404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2032" y="76145"/>
            <a:ext cx="7240747" cy="798289"/>
          </a:xfrm>
        </p:spPr>
        <p:txBody>
          <a:bodyPr>
            <a:normAutofit/>
          </a:bodyPr>
          <a:lstStyle/>
          <a:p>
            <a:r>
              <a:rPr lang="fr-FR" sz="4000" dirty="0"/>
              <a:t>Scratch</a:t>
            </a:r>
          </a:p>
        </p:txBody>
      </p:sp>
      <p:sp>
        <p:nvSpPr>
          <p:cNvPr id="4" name="ZoneTexte 3"/>
          <p:cNvSpPr txBox="1"/>
          <p:nvPr/>
        </p:nvSpPr>
        <p:spPr>
          <a:xfrm>
            <a:off x="366330" y="4285141"/>
            <a:ext cx="9469017" cy="2278578"/>
          </a:xfrm>
          <a:prstGeom prst="rect">
            <a:avLst/>
          </a:prstGeom>
        </p:spPr>
        <p:txBody>
          <a:bodyPr vert="horz" lIns="91440" tIns="45720" rIns="91440" bIns="45720" rtlCol="0">
            <a:noAutofit/>
          </a:bodyPr>
          <a:lstStyle>
            <a:lvl1pPr marL="342900" indent="-342900">
              <a:spcBef>
                <a:spcPct val="20000"/>
              </a:spcBef>
              <a:spcAft>
                <a:spcPts val="1200"/>
              </a:spcAft>
              <a:buFont typeface="Arial"/>
              <a:buChar char="•"/>
              <a:defRPr sz="2400">
                <a:solidFill>
                  <a:srgbClr val="000000"/>
                </a:solidFill>
                <a:latin typeface="Arial"/>
                <a:cs typeface="Aria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fr-FR" dirty="0"/>
              <a:t>Scratch est une application en ligne (ou Offline) conçue pour initier les élèves dès l’âge de 8 ans à des concepts fondamentaux en mathématiques et en informatique. Il repose sur une approche ludique de l’algorithmique, pour les aider à créer, à raisonner et à coopérer.</a:t>
            </a:r>
          </a:p>
        </p:txBody>
      </p:sp>
      <p:sp>
        <p:nvSpPr>
          <p:cNvPr id="5" name="ZoneTexte 4"/>
          <p:cNvSpPr txBox="1"/>
          <p:nvPr/>
        </p:nvSpPr>
        <p:spPr>
          <a:xfrm>
            <a:off x="476223" y="1086779"/>
            <a:ext cx="9158088" cy="2368933"/>
          </a:xfrm>
          <a:prstGeom prst="rect">
            <a:avLst/>
          </a:prstGeom>
        </p:spPr>
        <p:txBody>
          <a:bodyPr vert="horz" lIns="91440" tIns="45720" rIns="91440" bIns="45720" rtlCol="0">
            <a:noAutofit/>
          </a:bodyPr>
          <a:lstStyle>
            <a:lvl1pPr marL="342900" indent="-342900">
              <a:spcBef>
                <a:spcPct val="20000"/>
              </a:spcBef>
              <a:spcAft>
                <a:spcPts val="1200"/>
              </a:spcAft>
              <a:buFont typeface="Arial"/>
              <a:buChar char="•"/>
              <a:defRPr sz="2400">
                <a:solidFill>
                  <a:srgbClr val="000000"/>
                </a:solidFill>
                <a:latin typeface="Arial"/>
                <a:cs typeface="Aria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fr-FR" dirty="0"/>
              <a:t>Scratch est un </a:t>
            </a:r>
            <a:r>
              <a:rPr lang="fr-FR" b="1" dirty="0"/>
              <a:t>langage de programmation</a:t>
            </a:r>
            <a:r>
              <a:rPr lang="fr-FR" dirty="0"/>
              <a:t> qui facilite l’apprentissage de </a:t>
            </a:r>
            <a:r>
              <a:rPr lang="fr-FR" b="1" dirty="0"/>
              <a:t>l'algorithmique</a:t>
            </a:r>
            <a:r>
              <a:rPr lang="fr-FR" dirty="0"/>
              <a:t> et du </a:t>
            </a:r>
            <a:r>
              <a:rPr lang="fr-FR" b="1" dirty="0"/>
              <a:t>codage</a:t>
            </a:r>
            <a:r>
              <a:rPr lang="fr-FR" dirty="0"/>
              <a:t> au travers de problèmes à résoudre, de jeux, de compositions musicales, de simulations numériques. On peut l'utiliser à l'école, au collège et même au lycée. Scratch est mondialement connu et encourage le travail collaboratif grâce à sa grande communauté et aux partages de projets</a:t>
            </a:r>
          </a:p>
        </p:txBody>
      </p:sp>
    </p:spTree>
    <p:extLst>
      <p:ext uri="{BB962C8B-B14F-4D97-AF65-F5344CB8AC3E}">
        <p14:creationId xmlns:p14="http://schemas.microsoft.com/office/powerpoint/2010/main" val="2898062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2032" y="76145"/>
            <a:ext cx="7240747" cy="798289"/>
          </a:xfrm>
        </p:spPr>
        <p:txBody>
          <a:bodyPr>
            <a:normAutofit/>
          </a:bodyPr>
          <a:lstStyle/>
          <a:p>
            <a:r>
              <a:rPr lang="fr-FR" sz="4000" dirty="0"/>
              <a:t>Scratch</a:t>
            </a:r>
          </a:p>
        </p:txBody>
      </p:sp>
      <p:sp>
        <p:nvSpPr>
          <p:cNvPr id="3" name="Espace réservé du contenu 2"/>
          <p:cNvSpPr>
            <a:spLocks noGrp="1"/>
          </p:cNvSpPr>
          <p:nvPr>
            <p:ph idx="1"/>
          </p:nvPr>
        </p:nvSpPr>
        <p:spPr>
          <a:xfrm>
            <a:off x="557834" y="1011779"/>
            <a:ext cx="8895783" cy="4382825"/>
          </a:xfrm>
        </p:spPr>
        <p:txBody>
          <a:bodyPr>
            <a:noAutofit/>
          </a:bodyPr>
          <a:lstStyle/>
          <a:p>
            <a:pPr>
              <a:spcAft>
                <a:spcPts val="1200"/>
              </a:spcAft>
            </a:pPr>
            <a:r>
              <a:rPr lang="fr-FR" sz="2400" dirty="0">
                <a:solidFill>
                  <a:srgbClr val="000000"/>
                </a:solidFill>
                <a:latin typeface="Arial"/>
                <a:cs typeface="Arial"/>
              </a:rPr>
              <a:t>Présentation de Scratch : </a:t>
            </a:r>
            <a:r>
              <a:rPr lang="fr-FR" sz="2400" dirty="0">
                <a:hlinkClick r:id="rId2"/>
              </a:rPr>
              <a:t>https://www.youtube.com/watch?v=ywZeG_Hfr4w</a:t>
            </a:r>
            <a:endParaRPr lang="fr-FR" sz="2400" dirty="0">
              <a:solidFill>
                <a:srgbClr val="000000"/>
              </a:solidFill>
            </a:endParaRPr>
          </a:p>
          <a:p>
            <a:pPr>
              <a:spcAft>
                <a:spcPts val="1200"/>
              </a:spcAft>
            </a:pPr>
            <a:r>
              <a:rPr lang="fr-FR" sz="2400" dirty="0">
                <a:solidFill>
                  <a:srgbClr val="000000"/>
                </a:solidFill>
              </a:rPr>
              <a:t>La page d'accueil est accessible à l'adresse : </a:t>
            </a:r>
            <a:r>
              <a:rPr lang="fr-FR" sz="2400" dirty="0">
                <a:solidFill>
                  <a:srgbClr val="000000"/>
                </a:solidFill>
                <a:hlinkClick r:id="rId3"/>
              </a:rPr>
              <a:t>https://scratch.mit.edu/</a:t>
            </a:r>
            <a:r>
              <a:rPr lang="fr-FR" sz="2400" dirty="0">
                <a:solidFill>
                  <a:srgbClr val="000000"/>
                </a:solidFill>
              </a:rPr>
              <a:t> où il sera possible de vous inscrire en ligne en cliquant sur l'onglet </a:t>
            </a:r>
            <a:r>
              <a:rPr lang="fr-FR" sz="2400" i="1" dirty="0">
                <a:solidFill>
                  <a:srgbClr val="000000"/>
                </a:solidFill>
              </a:rPr>
              <a:t>Rejoindre Scratch.</a:t>
            </a:r>
            <a:r>
              <a:rPr lang="fr-FR" sz="2400" b="1" i="1" dirty="0">
                <a:solidFill>
                  <a:srgbClr val="000000"/>
                </a:solidFill>
              </a:rPr>
              <a:t> </a:t>
            </a:r>
            <a:endParaRPr lang="fr-FR" sz="2400" dirty="0">
              <a:solidFill>
                <a:srgbClr val="000000"/>
              </a:solidFill>
            </a:endParaRPr>
          </a:p>
          <a:p>
            <a:r>
              <a:rPr lang="fr-FR" sz="2400" dirty="0">
                <a:solidFill>
                  <a:srgbClr val="000000"/>
                </a:solidFill>
              </a:rPr>
              <a:t>Il est possible d'utiliser Scratch (3.0) comme logiciel libre en ligne à partir de l'adresse :			  		</a:t>
            </a:r>
            <a:r>
              <a:rPr lang="fr-FR" sz="2400" dirty="0">
                <a:solidFill>
                  <a:srgbClr val="000000"/>
                </a:solidFill>
                <a:hlinkClick r:id="rId4"/>
              </a:rPr>
              <a:t>https://scratch.mit.edu/projects/editor/?tip_bar=home</a:t>
            </a:r>
            <a:r>
              <a:rPr lang="fr-FR" sz="2400" dirty="0">
                <a:solidFill>
                  <a:srgbClr val="000000"/>
                </a:solidFill>
              </a:rPr>
              <a:t>.</a:t>
            </a:r>
          </a:p>
          <a:p>
            <a:endParaRPr lang="fr-FR" sz="2400" dirty="0">
              <a:solidFill>
                <a:srgbClr val="000000"/>
              </a:solidFill>
            </a:endParaRPr>
          </a:p>
        </p:txBody>
      </p:sp>
      <p:sp>
        <p:nvSpPr>
          <p:cNvPr id="7" name="ZoneTexte 6"/>
          <p:cNvSpPr txBox="1"/>
          <p:nvPr/>
        </p:nvSpPr>
        <p:spPr>
          <a:xfrm>
            <a:off x="915811" y="4784054"/>
            <a:ext cx="7566495" cy="1200329"/>
          </a:xfrm>
          <a:prstGeom prst="rect">
            <a:avLst/>
          </a:prstGeom>
          <a:noFill/>
        </p:spPr>
        <p:txBody>
          <a:bodyPr wrap="none" rtlCol="0">
            <a:spAutoFit/>
          </a:bodyPr>
          <a:lstStyle/>
          <a:p>
            <a:r>
              <a:rPr lang="fr-FR" sz="2400" b="1" dirty="0">
                <a:latin typeface="Arial"/>
                <a:cs typeface="Arial"/>
              </a:rPr>
              <a:t>Lien de téléchargement de la version offline</a:t>
            </a:r>
            <a:r>
              <a:rPr lang="fr-FR" sz="2400" dirty="0">
                <a:latin typeface="Arial"/>
                <a:cs typeface="Arial"/>
              </a:rPr>
              <a:t> (3.0) : </a:t>
            </a:r>
          </a:p>
          <a:p>
            <a:r>
              <a:rPr lang="fr-FR" sz="2400" dirty="0">
                <a:latin typeface="Arial"/>
                <a:cs typeface="Arial"/>
                <a:hlinkClick r:id="rId5"/>
              </a:rPr>
              <a:t>https://scratch.mit.edu/download</a:t>
            </a:r>
            <a:endParaRPr lang="fr-FR" sz="2400" dirty="0">
              <a:latin typeface="Arial"/>
              <a:cs typeface="Arial"/>
            </a:endParaRPr>
          </a:p>
          <a:p>
            <a:endParaRPr lang="fr-FR" sz="2400" dirty="0">
              <a:latin typeface="Arial"/>
              <a:cs typeface="Arial"/>
            </a:endParaRPr>
          </a:p>
        </p:txBody>
      </p:sp>
    </p:spTree>
    <p:extLst>
      <p:ext uri="{BB962C8B-B14F-4D97-AF65-F5344CB8AC3E}">
        <p14:creationId xmlns:p14="http://schemas.microsoft.com/office/powerpoint/2010/main" val="1040507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1132032" y="134935"/>
            <a:ext cx="7240747" cy="798289"/>
          </a:xfrm>
        </p:spPr>
        <p:txBody>
          <a:bodyPr>
            <a:normAutofit/>
          </a:bodyPr>
          <a:lstStyle/>
          <a:p>
            <a:r>
              <a:rPr lang="fr-FR" sz="4000" dirty="0">
                <a:latin typeface="Arial"/>
                <a:cs typeface="Arial"/>
              </a:rPr>
              <a:t>Scratch</a:t>
            </a:r>
          </a:p>
        </p:txBody>
      </p:sp>
      <p:sp>
        <p:nvSpPr>
          <p:cNvPr id="2" name="ZoneTexte 1"/>
          <p:cNvSpPr txBox="1"/>
          <p:nvPr/>
        </p:nvSpPr>
        <p:spPr>
          <a:xfrm>
            <a:off x="154743" y="1340276"/>
            <a:ext cx="8024979" cy="400110"/>
          </a:xfrm>
          <a:prstGeom prst="rect">
            <a:avLst/>
          </a:prstGeom>
          <a:noFill/>
        </p:spPr>
        <p:txBody>
          <a:bodyPr wrap="none" rtlCol="0">
            <a:spAutoFit/>
          </a:bodyPr>
          <a:lstStyle/>
          <a:p>
            <a:r>
              <a:rPr lang="fr-FR" sz="2000" b="1" dirty="0">
                <a:latin typeface="Arial"/>
                <a:cs typeface="Arial"/>
              </a:rPr>
              <a:t>Quelques sites pour démarrer, trouver des exercices, de l’aide…</a:t>
            </a:r>
          </a:p>
        </p:txBody>
      </p:sp>
      <p:sp>
        <p:nvSpPr>
          <p:cNvPr id="11" name="ZoneTexte 10"/>
          <p:cNvSpPr txBox="1"/>
          <p:nvPr/>
        </p:nvSpPr>
        <p:spPr>
          <a:xfrm>
            <a:off x="846693" y="2163518"/>
            <a:ext cx="8866744" cy="4247317"/>
          </a:xfrm>
          <a:prstGeom prst="rect">
            <a:avLst/>
          </a:prstGeom>
          <a:noFill/>
        </p:spPr>
        <p:txBody>
          <a:bodyPr wrap="square" rtlCol="0">
            <a:spAutoFit/>
          </a:bodyPr>
          <a:lstStyle/>
          <a:p>
            <a:pPr marL="285750" indent="-285750">
              <a:buFont typeface="Arial"/>
              <a:buChar char="•"/>
            </a:pPr>
            <a:r>
              <a:rPr lang="en-US" dirty="0">
                <a:latin typeface="Arial"/>
                <a:cs typeface="Arial"/>
                <a:hlinkClick r:id="rId2"/>
              </a:rPr>
              <a:t>http://juliette.hernando.free.fr/scratch.php</a:t>
            </a:r>
            <a:endParaRPr lang="en-US" dirty="0">
              <a:latin typeface="Arial"/>
              <a:cs typeface="Arial"/>
            </a:endParaRPr>
          </a:p>
          <a:p>
            <a:endParaRPr lang="fr-FR" dirty="0">
              <a:latin typeface="Arial"/>
              <a:cs typeface="Arial"/>
            </a:endParaRPr>
          </a:p>
          <a:p>
            <a:pPr marL="285750" indent="-285750">
              <a:buFont typeface="Arial"/>
              <a:buChar char="•"/>
            </a:pPr>
            <a:r>
              <a:rPr lang="en-US" dirty="0">
                <a:latin typeface="Arial"/>
                <a:cs typeface="Arial"/>
                <a:hlinkClick r:id="rId3"/>
              </a:rPr>
              <a:t>https://www.mathovore.fr/scratch-logiciel-de-creation-dalgorithme-en-ligne</a:t>
            </a:r>
            <a:endParaRPr lang="en-US" dirty="0">
              <a:latin typeface="Arial"/>
              <a:cs typeface="Arial"/>
            </a:endParaRPr>
          </a:p>
          <a:p>
            <a:endParaRPr lang="fr-FR" dirty="0">
              <a:latin typeface="Arial"/>
              <a:cs typeface="Arial"/>
            </a:endParaRPr>
          </a:p>
          <a:p>
            <a:pPr marL="285750" indent="-285750">
              <a:buFont typeface="Arial"/>
              <a:buChar char="•"/>
            </a:pPr>
            <a:r>
              <a:rPr lang="fr-FR" dirty="0">
                <a:latin typeface="Arial"/>
                <a:cs typeface="Arial"/>
                <a:hlinkClick r:id="rId4"/>
              </a:rPr>
              <a:t>http://www.jeusetetmaths.com/2018/06/des-exercices-corriges-sur-l-algorithmique-et-la-programmation-avec-scratch-en-3eme-pour-le-brevet.html</a:t>
            </a:r>
            <a:endParaRPr lang="fr-FR" dirty="0">
              <a:latin typeface="Arial"/>
              <a:cs typeface="Arial"/>
            </a:endParaRPr>
          </a:p>
          <a:p>
            <a:endParaRPr lang="fr-FR" dirty="0">
              <a:latin typeface="Arial"/>
              <a:cs typeface="Arial"/>
            </a:endParaRPr>
          </a:p>
          <a:p>
            <a:pPr marL="285750" indent="-285750">
              <a:buFont typeface="Arial"/>
              <a:buChar char="•"/>
            </a:pPr>
            <a:r>
              <a:rPr lang="en-US" dirty="0">
                <a:latin typeface="Arial"/>
                <a:cs typeface="Arial"/>
                <a:hlinkClick r:id="rId5"/>
              </a:rPr>
              <a:t>https://www.youtube.com/playlist?list=PLVUDmbpupCaqKLNci7_86rbIt61SMhJPd</a:t>
            </a:r>
            <a:endParaRPr lang="en-US" dirty="0">
              <a:latin typeface="Arial"/>
              <a:cs typeface="Arial"/>
            </a:endParaRPr>
          </a:p>
          <a:p>
            <a:endParaRPr lang="fr-FR" dirty="0">
              <a:latin typeface="Arial"/>
              <a:cs typeface="Arial"/>
            </a:endParaRPr>
          </a:p>
          <a:p>
            <a:pPr marL="285750" indent="-285750">
              <a:buFont typeface="Arial"/>
              <a:buChar char="•"/>
            </a:pPr>
            <a:r>
              <a:rPr lang="fr-FR" dirty="0">
                <a:latin typeface="Arial"/>
                <a:cs typeface="Arial"/>
                <a:hlinkClick r:id="rId6"/>
              </a:rPr>
              <a:t>https://www.pedagogie.ac-nantes.fr/mathematiques/enseignement/groupe-de-recherche/2015-2017/actions-nationales-2015-2016-et-son-prolongement-graf-algorithmique-2016-2017-925532.kjsp?RH=1447781579652</a:t>
            </a:r>
            <a:endParaRPr lang="fr-FR" dirty="0">
              <a:latin typeface="Arial"/>
              <a:cs typeface="Arial"/>
            </a:endParaRPr>
          </a:p>
          <a:p>
            <a:endParaRPr lang="fr-FR" dirty="0">
              <a:latin typeface="Arial"/>
              <a:cs typeface="Arial"/>
            </a:endParaRPr>
          </a:p>
          <a:p>
            <a:pPr marL="285750" indent="-285750">
              <a:buFont typeface="Arial"/>
              <a:buChar char="•"/>
            </a:pPr>
            <a:r>
              <a:rPr lang="fr-FR" dirty="0">
                <a:latin typeface="Arial" panose="020B0604020202020204" pitchFamily="34" charset="0"/>
                <a:cs typeface="Arial" panose="020B0604020202020204" pitchFamily="34" charset="0"/>
                <a:hlinkClick r:id="rId7"/>
              </a:rPr>
              <a:t>https://mlbesson.weebly.com/scratch-2020.html</a:t>
            </a:r>
            <a:endParaRPr lang="en-US" dirty="0">
              <a:latin typeface="Arial" panose="020B0604020202020204" pitchFamily="34" charset="0"/>
              <a:cs typeface="Arial" panose="020B0604020202020204" pitchFamily="34" charset="0"/>
            </a:endParaRPr>
          </a:p>
          <a:p>
            <a:endParaRPr lang="fr-FR" dirty="0">
              <a:latin typeface="Arial"/>
              <a:cs typeface="Arial"/>
            </a:endParaRPr>
          </a:p>
        </p:txBody>
      </p:sp>
    </p:spTree>
    <p:extLst>
      <p:ext uri="{BB962C8B-B14F-4D97-AF65-F5344CB8AC3E}">
        <p14:creationId xmlns:p14="http://schemas.microsoft.com/office/powerpoint/2010/main" val="192229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7" name="ZoneTexte 6"/>
          <p:cNvSpPr txBox="1"/>
          <p:nvPr/>
        </p:nvSpPr>
        <p:spPr>
          <a:xfrm>
            <a:off x="3721100" y="1227897"/>
            <a:ext cx="2463800" cy="1200329"/>
          </a:xfrm>
          <a:prstGeom prst="rect">
            <a:avLst/>
          </a:prstGeom>
          <a:noFill/>
        </p:spPr>
        <p:txBody>
          <a:bodyPr wrap="square" rtlCol="0">
            <a:spAutoFit/>
          </a:bodyPr>
          <a:lstStyle/>
          <a:p>
            <a:r>
              <a:rPr lang="fr-FR" dirty="0"/>
              <a:t>Tracer un carré en répétant 4 fois "en tournant et en avançant" (boucle)</a:t>
            </a:r>
          </a:p>
        </p:txBody>
      </p:sp>
      <p:sp>
        <p:nvSpPr>
          <p:cNvPr id="10" name="ZoneTexte 9"/>
          <p:cNvSpPr txBox="1"/>
          <p:nvPr/>
        </p:nvSpPr>
        <p:spPr>
          <a:xfrm>
            <a:off x="6827518" y="1275678"/>
            <a:ext cx="2400300" cy="1200329"/>
          </a:xfrm>
          <a:prstGeom prst="rect">
            <a:avLst/>
          </a:prstGeom>
          <a:noFill/>
        </p:spPr>
        <p:txBody>
          <a:bodyPr wrap="square" rtlCol="0">
            <a:spAutoFit/>
          </a:bodyPr>
          <a:lstStyle/>
          <a:p>
            <a:r>
              <a:rPr lang="fr-FR" dirty="0"/>
              <a:t>Tracer un carré en travaillant avec les abscisses et les ordonnées</a:t>
            </a:r>
          </a:p>
        </p:txBody>
      </p:sp>
      <p:sp>
        <p:nvSpPr>
          <p:cNvPr id="11" name="ZoneTexte 10"/>
          <p:cNvSpPr txBox="1"/>
          <p:nvPr/>
        </p:nvSpPr>
        <p:spPr>
          <a:xfrm>
            <a:off x="351178" y="1140018"/>
            <a:ext cx="2425700" cy="1200329"/>
          </a:xfrm>
          <a:prstGeom prst="rect">
            <a:avLst/>
          </a:prstGeom>
          <a:noFill/>
        </p:spPr>
        <p:txBody>
          <a:bodyPr wrap="square" rtlCol="0">
            <a:spAutoFit/>
          </a:bodyPr>
          <a:lstStyle/>
          <a:p>
            <a:r>
              <a:rPr lang="fr-FR" dirty="0"/>
              <a:t>Tracer un carré "en tournant et en avançant" 4 fois de suite </a:t>
            </a:r>
          </a:p>
        </p:txBody>
      </p:sp>
      <p:sp>
        <p:nvSpPr>
          <p:cNvPr id="12" name="ZoneTexte 11"/>
          <p:cNvSpPr txBox="1"/>
          <p:nvPr/>
        </p:nvSpPr>
        <p:spPr>
          <a:xfrm>
            <a:off x="35277" y="6551945"/>
            <a:ext cx="9231927" cy="261610"/>
          </a:xfrm>
          <a:prstGeom prst="rect">
            <a:avLst/>
          </a:prstGeom>
          <a:noFill/>
        </p:spPr>
        <p:txBody>
          <a:bodyPr wrap="none" rtlCol="0">
            <a:spAutoFit/>
          </a:bodyPr>
          <a:lstStyle/>
          <a:p>
            <a:r>
              <a:rPr lang="fr-FR" sz="1100" dirty="0" err="1"/>
              <a:t>https</a:t>
            </a:r>
            <a:r>
              <a:rPr lang="fr-FR" sz="1100" dirty="0"/>
              <a:t>://</a:t>
            </a:r>
            <a:r>
              <a:rPr lang="fr-FR" sz="1100" dirty="0" err="1"/>
              <a:t>www.pedagogie.ac-nantes.fr</a:t>
            </a:r>
            <a:r>
              <a:rPr lang="fr-FR" sz="1100" dirty="0"/>
              <a:t>/</a:t>
            </a:r>
            <a:r>
              <a:rPr lang="fr-FR" sz="1100" dirty="0" err="1"/>
              <a:t>mathematiques</a:t>
            </a:r>
            <a:r>
              <a:rPr lang="fr-FR" sz="1100" dirty="0"/>
              <a:t>/enseignement/groupe-de-recherche/actions-nationales-2015-2016/demarrer-avec-scratch-926928.kjsp</a:t>
            </a:r>
          </a:p>
        </p:txBody>
      </p:sp>
      <p:sp>
        <p:nvSpPr>
          <p:cNvPr id="13" name="ZoneTexte 12"/>
          <p:cNvSpPr txBox="1"/>
          <p:nvPr/>
        </p:nvSpPr>
        <p:spPr>
          <a:xfrm>
            <a:off x="3069275" y="823080"/>
            <a:ext cx="3178775" cy="400110"/>
          </a:xfrm>
          <a:prstGeom prst="rect">
            <a:avLst/>
          </a:prstGeom>
          <a:noFill/>
        </p:spPr>
        <p:txBody>
          <a:bodyPr wrap="none" rtlCol="0">
            <a:spAutoFit/>
          </a:bodyPr>
          <a:lstStyle/>
          <a:p>
            <a:r>
              <a:rPr lang="fr-FR" sz="2000" b="1" dirty="0">
                <a:latin typeface="Arial"/>
                <a:cs typeface="Arial"/>
              </a:rPr>
              <a:t>Exercice 1 « géométrie »</a:t>
            </a:r>
          </a:p>
        </p:txBody>
      </p:sp>
    </p:spTree>
    <p:extLst>
      <p:ext uri="{BB962C8B-B14F-4D97-AF65-F5344CB8AC3E}">
        <p14:creationId xmlns:p14="http://schemas.microsoft.com/office/powerpoint/2010/main" val="2569988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pic>
        <p:nvPicPr>
          <p:cNvPr id="6" name="Image 5"/>
          <p:cNvPicPr>
            <a:picLocks noChangeAspect="1"/>
          </p:cNvPicPr>
          <p:nvPr/>
        </p:nvPicPr>
        <p:blipFill>
          <a:blip r:embed="rId2"/>
          <a:stretch>
            <a:fillRect/>
          </a:stretch>
        </p:blipFill>
        <p:spPr>
          <a:xfrm>
            <a:off x="3721100" y="4008151"/>
            <a:ext cx="2463800" cy="2273300"/>
          </a:xfrm>
          <a:prstGeom prst="rect">
            <a:avLst/>
          </a:prstGeom>
        </p:spPr>
      </p:pic>
      <p:sp>
        <p:nvSpPr>
          <p:cNvPr id="7" name="ZoneTexte 6"/>
          <p:cNvSpPr txBox="1"/>
          <p:nvPr/>
        </p:nvSpPr>
        <p:spPr>
          <a:xfrm>
            <a:off x="3721100" y="1227897"/>
            <a:ext cx="2463800" cy="1200329"/>
          </a:xfrm>
          <a:prstGeom prst="rect">
            <a:avLst/>
          </a:prstGeom>
          <a:noFill/>
        </p:spPr>
        <p:txBody>
          <a:bodyPr wrap="square" rtlCol="0">
            <a:spAutoFit/>
          </a:bodyPr>
          <a:lstStyle/>
          <a:p>
            <a:r>
              <a:rPr lang="fr-FR" dirty="0"/>
              <a:t>Tracer un carré en répétant 4 fois "en tournant et en avançant" (boucle)</a:t>
            </a:r>
          </a:p>
        </p:txBody>
      </p:sp>
      <p:pic>
        <p:nvPicPr>
          <p:cNvPr id="8" name="Image 7"/>
          <p:cNvPicPr>
            <a:picLocks noChangeAspect="1"/>
          </p:cNvPicPr>
          <p:nvPr/>
        </p:nvPicPr>
        <p:blipFill>
          <a:blip r:embed="rId3"/>
          <a:stretch>
            <a:fillRect/>
          </a:stretch>
        </p:blipFill>
        <p:spPr>
          <a:xfrm>
            <a:off x="351178" y="2997829"/>
            <a:ext cx="2425700" cy="3530600"/>
          </a:xfrm>
          <a:prstGeom prst="rect">
            <a:avLst/>
          </a:prstGeom>
        </p:spPr>
      </p:pic>
      <p:pic>
        <p:nvPicPr>
          <p:cNvPr id="9" name="Image 8"/>
          <p:cNvPicPr>
            <a:picLocks noChangeAspect="1"/>
          </p:cNvPicPr>
          <p:nvPr/>
        </p:nvPicPr>
        <p:blipFill>
          <a:blip r:embed="rId4"/>
          <a:stretch>
            <a:fillRect/>
          </a:stretch>
        </p:blipFill>
        <p:spPr>
          <a:xfrm>
            <a:off x="6827517" y="3893851"/>
            <a:ext cx="2400300" cy="2501900"/>
          </a:xfrm>
          <a:prstGeom prst="rect">
            <a:avLst/>
          </a:prstGeom>
        </p:spPr>
      </p:pic>
      <p:sp>
        <p:nvSpPr>
          <p:cNvPr id="10" name="ZoneTexte 9"/>
          <p:cNvSpPr txBox="1"/>
          <p:nvPr/>
        </p:nvSpPr>
        <p:spPr>
          <a:xfrm>
            <a:off x="6827518" y="1275678"/>
            <a:ext cx="2400300" cy="1200329"/>
          </a:xfrm>
          <a:prstGeom prst="rect">
            <a:avLst/>
          </a:prstGeom>
          <a:noFill/>
        </p:spPr>
        <p:txBody>
          <a:bodyPr wrap="square" rtlCol="0">
            <a:spAutoFit/>
          </a:bodyPr>
          <a:lstStyle/>
          <a:p>
            <a:r>
              <a:rPr lang="fr-FR" dirty="0"/>
              <a:t>Tracer un carré en travaillant avec les abscisses et les ordonnées</a:t>
            </a:r>
          </a:p>
        </p:txBody>
      </p:sp>
      <p:sp>
        <p:nvSpPr>
          <p:cNvPr id="11" name="ZoneTexte 10"/>
          <p:cNvSpPr txBox="1"/>
          <p:nvPr/>
        </p:nvSpPr>
        <p:spPr>
          <a:xfrm>
            <a:off x="351178" y="1140018"/>
            <a:ext cx="2425700" cy="1200329"/>
          </a:xfrm>
          <a:prstGeom prst="rect">
            <a:avLst/>
          </a:prstGeom>
          <a:noFill/>
        </p:spPr>
        <p:txBody>
          <a:bodyPr wrap="square" rtlCol="0">
            <a:spAutoFit/>
          </a:bodyPr>
          <a:lstStyle/>
          <a:p>
            <a:r>
              <a:rPr lang="fr-FR" dirty="0"/>
              <a:t>Tracer un carré "en tournant et en avançant" 4 fois de suite </a:t>
            </a:r>
          </a:p>
        </p:txBody>
      </p:sp>
      <p:sp>
        <p:nvSpPr>
          <p:cNvPr id="12" name="ZoneTexte 11"/>
          <p:cNvSpPr txBox="1"/>
          <p:nvPr/>
        </p:nvSpPr>
        <p:spPr>
          <a:xfrm>
            <a:off x="35277" y="6551945"/>
            <a:ext cx="9231927" cy="261610"/>
          </a:xfrm>
          <a:prstGeom prst="rect">
            <a:avLst/>
          </a:prstGeom>
          <a:noFill/>
        </p:spPr>
        <p:txBody>
          <a:bodyPr wrap="none" rtlCol="0">
            <a:spAutoFit/>
          </a:bodyPr>
          <a:lstStyle/>
          <a:p>
            <a:r>
              <a:rPr lang="fr-FR" sz="1100" dirty="0" err="1"/>
              <a:t>https</a:t>
            </a:r>
            <a:r>
              <a:rPr lang="fr-FR" sz="1100" dirty="0"/>
              <a:t>://</a:t>
            </a:r>
            <a:r>
              <a:rPr lang="fr-FR" sz="1100" dirty="0" err="1"/>
              <a:t>www.pedagogie.ac-nantes.fr</a:t>
            </a:r>
            <a:r>
              <a:rPr lang="fr-FR" sz="1100" dirty="0"/>
              <a:t>/</a:t>
            </a:r>
            <a:r>
              <a:rPr lang="fr-FR" sz="1100" dirty="0" err="1"/>
              <a:t>mathematiques</a:t>
            </a:r>
            <a:r>
              <a:rPr lang="fr-FR" sz="1100" dirty="0"/>
              <a:t>/enseignement/groupe-de-recherche/actions-nationales-2015-2016/demarrer-avec-scratch-926928.kjsp</a:t>
            </a:r>
          </a:p>
        </p:txBody>
      </p:sp>
      <p:sp>
        <p:nvSpPr>
          <p:cNvPr id="13" name="ZoneTexte 12"/>
          <p:cNvSpPr txBox="1"/>
          <p:nvPr/>
        </p:nvSpPr>
        <p:spPr>
          <a:xfrm>
            <a:off x="3069275" y="823080"/>
            <a:ext cx="4703506" cy="400110"/>
          </a:xfrm>
          <a:prstGeom prst="rect">
            <a:avLst/>
          </a:prstGeom>
          <a:noFill/>
        </p:spPr>
        <p:txBody>
          <a:bodyPr wrap="none" rtlCol="0">
            <a:spAutoFit/>
          </a:bodyPr>
          <a:lstStyle/>
          <a:p>
            <a:r>
              <a:rPr lang="fr-FR" sz="2000" b="1" dirty="0">
                <a:latin typeface="Arial"/>
                <a:cs typeface="Arial"/>
              </a:rPr>
              <a:t>Exercice 1 « géométrie » - Correction</a:t>
            </a:r>
          </a:p>
        </p:txBody>
      </p:sp>
    </p:spTree>
    <p:extLst>
      <p:ext uri="{BB962C8B-B14F-4D97-AF65-F5344CB8AC3E}">
        <p14:creationId xmlns:p14="http://schemas.microsoft.com/office/powerpoint/2010/main" val="96335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11" name="ZoneTexte 10"/>
          <p:cNvSpPr txBox="1"/>
          <p:nvPr/>
        </p:nvSpPr>
        <p:spPr>
          <a:xfrm>
            <a:off x="3069275" y="823080"/>
            <a:ext cx="3178775" cy="400110"/>
          </a:xfrm>
          <a:prstGeom prst="rect">
            <a:avLst/>
          </a:prstGeom>
          <a:noFill/>
        </p:spPr>
        <p:txBody>
          <a:bodyPr wrap="none" rtlCol="0">
            <a:spAutoFit/>
          </a:bodyPr>
          <a:lstStyle/>
          <a:p>
            <a:r>
              <a:rPr lang="fr-FR" sz="2000" b="1" dirty="0">
                <a:latin typeface="Arial"/>
                <a:cs typeface="Arial"/>
              </a:rPr>
              <a:t>Exercice 2 « géométrie »</a:t>
            </a:r>
          </a:p>
        </p:txBody>
      </p:sp>
      <p:sp>
        <p:nvSpPr>
          <p:cNvPr id="12" name="Rectangle 11"/>
          <p:cNvSpPr/>
          <p:nvPr/>
        </p:nvSpPr>
        <p:spPr>
          <a:xfrm>
            <a:off x="34216" y="1499568"/>
            <a:ext cx="2185822" cy="1323439"/>
          </a:xfrm>
          <a:prstGeom prst="rect">
            <a:avLst/>
          </a:prstGeom>
        </p:spPr>
        <p:txBody>
          <a:bodyPr wrap="square">
            <a:spAutoFit/>
          </a:bodyPr>
          <a:lstStyle/>
          <a:p>
            <a:r>
              <a:rPr lang="fr-FR" sz="1600" dirty="0">
                <a:latin typeface="Arial"/>
                <a:cs typeface="Arial"/>
              </a:rPr>
              <a:t>Tracer un parallélogramme "en avançant, en tournant" 4 fois de suite</a:t>
            </a:r>
          </a:p>
        </p:txBody>
      </p:sp>
      <p:sp>
        <p:nvSpPr>
          <p:cNvPr id="13" name="ZoneTexte 12"/>
          <p:cNvSpPr txBox="1"/>
          <p:nvPr/>
        </p:nvSpPr>
        <p:spPr>
          <a:xfrm>
            <a:off x="2398931" y="1267585"/>
            <a:ext cx="3374813" cy="1323439"/>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à l'utilisateur (longueur et largeur sont des variables à créer).</a:t>
            </a:r>
          </a:p>
        </p:txBody>
      </p:sp>
      <p:sp>
        <p:nvSpPr>
          <p:cNvPr id="14" name="ZoneTexte 13"/>
          <p:cNvSpPr txBox="1"/>
          <p:nvPr/>
        </p:nvSpPr>
        <p:spPr>
          <a:xfrm>
            <a:off x="6044824" y="1096693"/>
            <a:ext cx="3633330" cy="1077218"/>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et de l'angle formé par ses deux côtés à l'utilisateur.</a:t>
            </a:r>
          </a:p>
        </p:txBody>
      </p:sp>
    </p:spTree>
    <p:extLst>
      <p:ext uri="{BB962C8B-B14F-4D97-AF65-F5344CB8AC3E}">
        <p14:creationId xmlns:p14="http://schemas.microsoft.com/office/powerpoint/2010/main" val="396248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pic>
        <p:nvPicPr>
          <p:cNvPr id="8" name="Image 7"/>
          <p:cNvPicPr>
            <a:picLocks noChangeAspect="1"/>
          </p:cNvPicPr>
          <p:nvPr/>
        </p:nvPicPr>
        <p:blipFill>
          <a:blip r:embed="rId2"/>
          <a:stretch>
            <a:fillRect/>
          </a:stretch>
        </p:blipFill>
        <p:spPr>
          <a:xfrm>
            <a:off x="116536" y="3233747"/>
            <a:ext cx="2060401" cy="3328340"/>
          </a:xfrm>
          <a:prstGeom prst="rect">
            <a:avLst/>
          </a:prstGeom>
        </p:spPr>
      </p:pic>
      <p:pic>
        <p:nvPicPr>
          <p:cNvPr id="9" name="Image 8"/>
          <p:cNvPicPr>
            <a:picLocks noChangeAspect="1"/>
          </p:cNvPicPr>
          <p:nvPr/>
        </p:nvPicPr>
        <p:blipFill>
          <a:blip r:embed="rId3"/>
          <a:stretch>
            <a:fillRect/>
          </a:stretch>
        </p:blipFill>
        <p:spPr>
          <a:xfrm>
            <a:off x="2592576" y="2691280"/>
            <a:ext cx="3181168" cy="3928347"/>
          </a:xfrm>
          <a:prstGeom prst="rect">
            <a:avLst/>
          </a:prstGeom>
        </p:spPr>
      </p:pic>
      <p:pic>
        <p:nvPicPr>
          <p:cNvPr id="10" name="Image 9"/>
          <p:cNvPicPr>
            <a:picLocks noChangeAspect="1"/>
          </p:cNvPicPr>
          <p:nvPr/>
        </p:nvPicPr>
        <p:blipFill>
          <a:blip r:embed="rId4"/>
          <a:stretch>
            <a:fillRect/>
          </a:stretch>
        </p:blipFill>
        <p:spPr>
          <a:xfrm>
            <a:off x="6115384" y="2192363"/>
            <a:ext cx="3441549" cy="4607600"/>
          </a:xfrm>
          <a:prstGeom prst="rect">
            <a:avLst/>
          </a:prstGeom>
        </p:spPr>
      </p:pic>
      <p:sp>
        <p:nvSpPr>
          <p:cNvPr id="11" name="Rectangle 10"/>
          <p:cNvSpPr/>
          <p:nvPr/>
        </p:nvSpPr>
        <p:spPr>
          <a:xfrm>
            <a:off x="34216" y="1499568"/>
            <a:ext cx="2185822" cy="1323439"/>
          </a:xfrm>
          <a:prstGeom prst="rect">
            <a:avLst/>
          </a:prstGeom>
        </p:spPr>
        <p:txBody>
          <a:bodyPr wrap="square">
            <a:spAutoFit/>
          </a:bodyPr>
          <a:lstStyle/>
          <a:p>
            <a:r>
              <a:rPr lang="fr-FR" sz="1600" dirty="0">
                <a:latin typeface="Arial"/>
                <a:cs typeface="Arial"/>
              </a:rPr>
              <a:t>Tracer un parallélogramme "en avançant, en tournant" 4 fois de suite</a:t>
            </a:r>
          </a:p>
        </p:txBody>
      </p:sp>
      <p:sp>
        <p:nvSpPr>
          <p:cNvPr id="12" name="ZoneTexte 11"/>
          <p:cNvSpPr txBox="1"/>
          <p:nvPr/>
        </p:nvSpPr>
        <p:spPr>
          <a:xfrm>
            <a:off x="2398931" y="1267585"/>
            <a:ext cx="3374813" cy="1323439"/>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à l'utilisateur (longueur et largeur sont des variables à créer).</a:t>
            </a:r>
          </a:p>
        </p:txBody>
      </p:sp>
      <p:sp>
        <p:nvSpPr>
          <p:cNvPr id="13" name="ZoneTexte 12"/>
          <p:cNvSpPr txBox="1"/>
          <p:nvPr/>
        </p:nvSpPr>
        <p:spPr>
          <a:xfrm>
            <a:off x="6044824" y="1096693"/>
            <a:ext cx="3633330" cy="1077218"/>
          </a:xfrm>
          <a:prstGeom prst="rect">
            <a:avLst/>
          </a:prstGeom>
          <a:noFill/>
        </p:spPr>
        <p:txBody>
          <a:bodyPr wrap="square" rtlCol="0">
            <a:spAutoFit/>
          </a:bodyPr>
          <a:lstStyle/>
          <a:p>
            <a:r>
              <a:rPr lang="fr-FR" sz="1600" dirty="0">
                <a:latin typeface="Arial"/>
                <a:cs typeface="Arial"/>
              </a:rPr>
              <a:t>Tracer un parallélogramme en demandant la longueur de deux côtés consécutifs et de l'angle formé par ses deux côtés à l'utilisateur.</a:t>
            </a:r>
          </a:p>
        </p:txBody>
      </p:sp>
      <p:sp>
        <p:nvSpPr>
          <p:cNvPr id="14" name="ZoneTexte 13"/>
          <p:cNvSpPr txBox="1"/>
          <p:nvPr/>
        </p:nvSpPr>
        <p:spPr>
          <a:xfrm>
            <a:off x="35277" y="6551945"/>
            <a:ext cx="9231927" cy="261610"/>
          </a:xfrm>
          <a:prstGeom prst="rect">
            <a:avLst/>
          </a:prstGeom>
          <a:noFill/>
        </p:spPr>
        <p:txBody>
          <a:bodyPr wrap="none" rtlCol="0">
            <a:spAutoFit/>
          </a:bodyPr>
          <a:lstStyle/>
          <a:p>
            <a:r>
              <a:rPr lang="fr-FR" sz="1100" dirty="0" err="1"/>
              <a:t>https</a:t>
            </a:r>
            <a:r>
              <a:rPr lang="fr-FR" sz="1100" dirty="0"/>
              <a:t>://</a:t>
            </a:r>
            <a:r>
              <a:rPr lang="fr-FR" sz="1100" dirty="0" err="1"/>
              <a:t>www.pedagogie.ac-nantes.fr</a:t>
            </a:r>
            <a:r>
              <a:rPr lang="fr-FR" sz="1100" dirty="0"/>
              <a:t>/</a:t>
            </a:r>
            <a:r>
              <a:rPr lang="fr-FR" sz="1100" dirty="0" err="1"/>
              <a:t>mathematiques</a:t>
            </a:r>
            <a:r>
              <a:rPr lang="fr-FR" sz="1100" dirty="0"/>
              <a:t>/enseignement/groupe-de-recherche/actions-nationales-2015-2016/demarrer-avec-scratch-926928.kjsp</a:t>
            </a:r>
          </a:p>
        </p:txBody>
      </p:sp>
      <p:sp>
        <p:nvSpPr>
          <p:cNvPr id="15" name="ZoneTexte 14"/>
          <p:cNvSpPr txBox="1"/>
          <p:nvPr/>
        </p:nvSpPr>
        <p:spPr>
          <a:xfrm>
            <a:off x="2822315" y="799564"/>
            <a:ext cx="4703506" cy="400110"/>
          </a:xfrm>
          <a:prstGeom prst="rect">
            <a:avLst/>
          </a:prstGeom>
          <a:noFill/>
        </p:spPr>
        <p:txBody>
          <a:bodyPr wrap="none" rtlCol="0">
            <a:spAutoFit/>
          </a:bodyPr>
          <a:lstStyle/>
          <a:p>
            <a:r>
              <a:rPr lang="fr-FR" sz="2000" b="1" dirty="0">
                <a:latin typeface="Arial"/>
                <a:cs typeface="Arial"/>
              </a:rPr>
              <a:t>Exercice 2 « géométrie » - Correction</a:t>
            </a:r>
          </a:p>
        </p:txBody>
      </p:sp>
    </p:spTree>
    <p:extLst>
      <p:ext uri="{BB962C8B-B14F-4D97-AF65-F5344CB8AC3E}">
        <p14:creationId xmlns:p14="http://schemas.microsoft.com/office/powerpoint/2010/main" val="2970797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172746" y="6277999"/>
            <a:ext cx="4798559" cy="400110"/>
          </a:xfrm>
          <a:prstGeom prst="rect">
            <a:avLst/>
          </a:prstGeom>
          <a:noFill/>
        </p:spPr>
        <p:txBody>
          <a:bodyPr wrap="none" rtlCol="0">
            <a:spAutoFit/>
          </a:bodyPr>
          <a:lstStyle/>
          <a:p>
            <a:r>
              <a:rPr lang="en-US" sz="2000" dirty="0">
                <a:latin typeface="Arial"/>
                <a:cs typeface="Arial"/>
              </a:rPr>
              <a:t>( Source : </a:t>
            </a:r>
            <a:r>
              <a:rPr lang="en-US" sz="2000" dirty="0">
                <a:latin typeface="Arial"/>
                <a:cs typeface="Arial"/>
                <a:hlinkClick r:id="rId2"/>
              </a:rPr>
              <a:t>https://pilatcode.weebly.com/</a:t>
            </a:r>
            <a:r>
              <a:rPr lang="en-US" sz="2000" dirty="0">
                <a:latin typeface="Arial"/>
                <a:cs typeface="Arial"/>
              </a:rPr>
              <a:t> )</a:t>
            </a:r>
            <a:endParaRPr lang="fr-FR" sz="2000" dirty="0">
              <a:latin typeface="Arial"/>
              <a:cs typeface="Arial"/>
            </a:endParaRPr>
          </a:p>
        </p:txBody>
      </p:sp>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6" name="ZoneTexte 5"/>
          <p:cNvSpPr txBox="1"/>
          <p:nvPr/>
        </p:nvSpPr>
        <p:spPr>
          <a:xfrm>
            <a:off x="514894" y="1498892"/>
            <a:ext cx="8169661" cy="2677656"/>
          </a:xfrm>
          <a:prstGeom prst="rect">
            <a:avLst/>
          </a:prstGeom>
          <a:noFill/>
        </p:spPr>
        <p:txBody>
          <a:bodyPr wrap="square" rtlCol="0">
            <a:spAutoFit/>
          </a:bodyPr>
          <a:lstStyle/>
          <a:p>
            <a:pPr marL="342900" indent="-342900">
              <a:buFont typeface="Arial"/>
              <a:buChar char="•"/>
            </a:pPr>
            <a:r>
              <a:rPr lang="fr-FR" sz="2400" dirty="0">
                <a:latin typeface="Arial"/>
                <a:cs typeface="Arial"/>
              </a:rPr>
              <a:t>Exercice 3 : écrire l’algorithme permettant de calculer la moyenne de trois nombres.</a:t>
            </a:r>
          </a:p>
          <a:p>
            <a:endParaRPr lang="fr-FR" sz="2400" dirty="0">
              <a:latin typeface="Arial"/>
              <a:cs typeface="Arial"/>
            </a:endParaRPr>
          </a:p>
          <a:p>
            <a:endParaRPr lang="fr-FR" sz="2400" dirty="0">
              <a:latin typeface="Arial"/>
              <a:cs typeface="Arial"/>
            </a:endParaRPr>
          </a:p>
          <a:p>
            <a:pPr marL="342900" indent="-342900">
              <a:buFont typeface="Arial"/>
              <a:buChar char="•"/>
            </a:pPr>
            <a:r>
              <a:rPr lang="fr-FR" sz="2400" dirty="0">
                <a:latin typeface="Arial"/>
                <a:cs typeface="Arial"/>
              </a:rPr>
              <a:t>Exercice 4 : écrire l’algorithme permettant de calculer </a:t>
            </a:r>
          </a:p>
          <a:p>
            <a:r>
              <a:rPr lang="fr-FR" sz="2400" dirty="0">
                <a:latin typeface="Arial"/>
                <a:cs typeface="Arial"/>
              </a:rPr>
              <a:t>(</a:t>
            </a:r>
            <a:r>
              <a:rPr lang="fr-FR" sz="2400" dirty="0" err="1">
                <a:latin typeface="Arial"/>
                <a:cs typeface="Arial"/>
              </a:rPr>
              <a:t>x+y</a:t>
            </a:r>
            <a:r>
              <a:rPr lang="fr-FR" sz="2400" dirty="0">
                <a:latin typeface="Arial"/>
                <a:cs typeface="Arial"/>
              </a:rPr>
              <a:t>)</a:t>
            </a:r>
            <a:r>
              <a:rPr lang="fr-FR" sz="2400" baseline="30000" dirty="0">
                <a:latin typeface="Arial"/>
                <a:cs typeface="Arial"/>
              </a:rPr>
              <a:t>2</a:t>
            </a:r>
            <a:r>
              <a:rPr lang="fr-FR" sz="2400" dirty="0">
                <a:latin typeface="Arial"/>
                <a:cs typeface="Arial"/>
              </a:rPr>
              <a:t> pour deux nombres donnés x et y</a:t>
            </a:r>
          </a:p>
          <a:p>
            <a:endParaRPr lang="fr-FR" sz="2400" dirty="0">
              <a:latin typeface="Arial"/>
              <a:cs typeface="Arial"/>
            </a:endParaRPr>
          </a:p>
        </p:txBody>
      </p:sp>
      <p:sp>
        <p:nvSpPr>
          <p:cNvPr id="7" name="ZoneTexte 6"/>
          <p:cNvSpPr txBox="1"/>
          <p:nvPr/>
        </p:nvSpPr>
        <p:spPr>
          <a:xfrm>
            <a:off x="3069275" y="823080"/>
            <a:ext cx="2466190" cy="400110"/>
          </a:xfrm>
          <a:prstGeom prst="rect">
            <a:avLst/>
          </a:prstGeom>
          <a:noFill/>
        </p:spPr>
        <p:txBody>
          <a:bodyPr wrap="none" rtlCol="0">
            <a:spAutoFit/>
          </a:bodyPr>
          <a:lstStyle/>
          <a:p>
            <a:r>
              <a:rPr lang="fr-FR" sz="2000" b="1" dirty="0">
                <a:latin typeface="Arial"/>
                <a:cs typeface="Arial"/>
              </a:rPr>
              <a:t>Exercice « calcul »</a:t>
            </a:r>
          </a:p>
        </p:txBody>
      </p:sp>
    </p:spTree>
    <p:extLst>
      <p:ext uri="{BB962C8B-B14F-4D97-AF65-F5344CB8AC3E}">
        <p14:creationId xmlns:p14="http://schemas.microsoft.com/office/powerpoint/2010/main" val="296620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9-02-20 à 15.07.06.png"/>
          <p:cNvPicPr>
            <a:picLocks noChangeAspect="1"/>
          </p:cNvPicPr>
          <p:nvPr/>
        </p:nvPicPr>
        <p:blipFill rotWithShape="1">
          <a:blip r:embed="rId2">
            <a:extLst>
              <a:ext uri="{28A0092B-C50C-407E-A947-70E740481C1C}">
                <a14:useLocalDpi xmlns:a14="http://schemas.microsoft.com/office/drawing/2010/main" val="0"/>
              </a:ext>
            </a:extLst>
          </a:blip>
          <a:srcRect l="57183" t="15424" r="17384" b="48052"/>
          <a:stretch/>
        </p:blipFill>
        <p:spPr>
          <a:xfrm>
            <a:off x="404096" y="1864591"/>
            <a:ext cx="4398818" cy="3757650"/>
          </a:xfrm>
          <a:prstGeom prst="rect">
            <a:avLst/>
          </a:prstGeom>
        </p:spPr>
      </p:pic>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6" name="ZoneTexte 5"/>
          <p:cNvSpPr txBox="1"/>
          <p:nvPr/>
        </p:nvSpPr>
        <p:spPr>
          <a:xfrm>
            <a:off x="3069275" y="823080"/>
            <a:ext cx="3990921" cy="400110"/>
          </a:xfrm>
          <a:prstGeom prst="rect">
            <a:avLst/>
          </a:prstGeom>
          <a:noFill/>
        </p:spPr>
        <p:txBody>
          <a:bodyPr wrap="none" rtlCol="0">
            <a:spAutoFit/>
          </a:bodyPr>
          <a:lstStyle/>
          <a:p>
            <a:r>
              <a:rPr lang="fr-FR" sz="2000" b="1" dirty="0">
                <a:latin typeface="Arial"/>
                <a:cs typeface="Arial"/>
              </a:rPr>
              <a:t>Exercice « calcul » - Correction</a:t>
            </a:r>
          </a:p>
        </p:txBody>
      </p:sp>
      <p:pic>
        <p:nvPicPr>
          <p:cNvPr id="7" name="Image 6" descr="Capture d’écran 2019-02-20 à 15.29.04.png"/>
          <p:cNvPicPr>
            <a:picLocks noChangeAspect="1"/>
          </p:cNvPicPr>
          <p:nvPr/>
        </p:nvPicPr>
        <p:blipFill rotWithShape="1">
          <a:blip r:embed="rId3">
            <a:extLst>
              <a:ext uri="{28A0092B-C50C-407E-A947-70E740481C1C}">
                <a14:useLocalDpi xmlns:a14="http://schemas.microsoft.com/office/drawing/2010/main" val="0"/>
              </a:ext>
            </a:extLst>
          </a:blip>
          <a:srcRect l="50050" t="11146" r="23442" b="56238"/>
          <a:stretch/>
        </p:blipFill>
        <p:spPr>
          <a:xfrm>
            <a:off x="5403274" y="1864591"/>
            <a:ext cx="4279133" cy="3203864"/>
          </a:xfrm>
          <a:prstGeom prst="rect">
            <a:avLst/>
          </a:prstGeom>
        </p:spPr>
      </p:pic>
      <p:sp>
        <p:nvSpPr>
          <p:cNvPr id="2" name="ZoneTexte 1"/>
          <p:cNvSpPr txBox="1"/>
          <p:nvPr/>
        </p:nvSpPr>
        <p:spPr>
          <a:xfrm>
            <a:off x="1616364" y="1466277"/>
            <a:ext cx="1453919" cy="400110"/>
          </a:xfrm>
          <a:prstGeom prst="rect">
            <a:avLst/>
          </a:prstGeom>
          <a:noFill/>
        </p:spPr>
        <p:txBody>
          <a:bodyPr wrap="none" rtlCol="0">
            <a:spAutoFit/>
          </a:bodyPr>
          <a:lstStyle/>
          <a:p>
            <a:r>
              <a:rPr lang="fr-FR" sz="2000" b="1" dirty="0">
                <a:latin typeface="Arial"/>
                <a:cs typeface="Arial"/>
              </a:rPr>
              <a:t>Exercice 3</a:t>
            </a:r>
          </a:p>
        </p:txBody>
      </p:sp>
      <p:sp>
        <p:nvSpPr>
          <p:cNvPr id="8" name="ZoneTexte 7"/>
          <p:cNvSpPr txBox="1"/>
          <p:nvPr/>
        </p:nvSpPr>
        <p:spPr>
          <a:xfrm>
            <a:off x="6525492" y="1464802"/>
            <a:ext cx="1453919" cy="400110"/>
          </a:xfrm>
          <a:prstGeom prst="rect">
            <a:avLst/>
          </a:prstGeom>
          <a:noFill/>
        </p:spPr>
        <p:txBody>
          <a:bodyPr wrap="none" rtlCol="0">
            <a:spAutoFit/>
          </a:bodyPr>
          <a:lstStyle/>
          <a:p>
            <a:r>
              <a:rPr lang="fr-FR" sz="2000" b="1" dirty="0">
                <a:latin typeface="Arial"/>
                <a:cs typeface="Arial"/>
              </a:rPr>
              <a:t>Exercice 4</a:t>
            </a:r>
          </a:p>
        </p:txBody>
      </p:sp>
    </p:spTree>
    <p:extLst>
      <p:ext uri="{BB962C8B-B14F-4D97-AF65-F5344CB8AC3E}">
        <p14:creationId xmlns:p14="http://schemas.microsoft.com/office/powerpoint/2010/main" val="174981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10602" t="20951" r="11520" b="37768"/>
          <a:stretch/>
        </p:blipFill>
        <p:spPr>
          <a:xfrm>
            <a:off x="141114" y="1446264"/>
            <a:ext cx="7596707" cy="5312916"/>
          </a:xfrm>
          <a:prstGeom prst="rect">
            <a:avLst/>
          </a:prstGeom>
        </p:spPr>
      </p:pic>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8" name="ZoneTexte 7"/>
          <p:cNvSpPr txBox="1"/>
          <p:nvPr/>
        </p:nvSpPr>
        <p:spPr>
          <a:xfrm>
            <a:off x="2575355" y="928902"/>
            <a:ext cx="3606576" cy="400110"/>
          </a:xfrm>
          <a:prstGeom prst="rect">
            <a:avLst/>
          </a:prstGeom>
          <a:noFill/>
        </p:spPr>
        <p:txBody>
          <a:bodyPr wrap="none" rtlCol="0">
            <a:spAutoFit/>
          </a:bodyPr>
          <a:lstStyle/>
          <a:p>
            <a:r>
              <a:rPr lang="fr-FR" sz="2000" b="1" dirty="0">
                <a:latin typeface="Arial"/>
                <a:cs typeface="Arial"/>
              </a:rPr>
              <a:t>Exercice 5 « brevet collège»</a:t>
            </a:r>
          </a:p>
        </p:txBody>
      </p:sp>
      <p:sp>
        <p:nvSpPr>
          <p:cNvPr id="9" name="ZoneTexte 8"/>
          <p:cNvSpPr txBox="1"/>
          <p:nvPr/>
        </p:nvSpPr>
        <p:spPr>
          <a:xfrm>
            <a:off x="4505044" y="1551594"/>
            <a:ext cx="5184873" cy="1200329"/>
          </a:xfrm>
          <a:prstGeom prst="rect">
            <a:avLst/>
          </a:prstGeom>
          <a:noFill/>
        </p:spPr>
        <p:txBody>
          <a:bodyPr wrap="square" rtlCol="0">
            <a:spAutoFit/>
          </a:bodyPr>
          <a:lstStyle/>
          <a:p>
            <a:r>
              <a:rPr lang="fr-FR" dirty="0"/>
              <a:t>Le programme proposé donne le plus grand des trois nombres (distincts) entrés par l’utilisateur. Compléter les 8 cases blanches (avec les lettres A, B, C, D) en utilisant les indications</a:t>
            </a:r>
          </a:p>
        </p:txBody>
      </p:sp>
    </p:spTree>
    <p:extLst>
      <p:ext uri="{BB962C8B-B14F-4D97-AF65-F5344CB8AC3E}">
        <p14:creationId xmlns:p14="http://schemas.microsoft.com/office/powerpoint/2010/main" val="2647884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0AC5301-F192-4BD0-AEBD-B9B7CDF1B415}"/>
              </a:ext>
            </a:extLst>
          </p:cNvPr>
          <p:cNvSpPr>
            <a:spLocks noGrp="1"/>
          </p:cNvSpPr>
          <p:nvPr>
            <p:ph type="title"/>
          </p:nvPr>
        </p:nvSpPr>
        <p:spPr>
          <a:xfrm>
            <a:off x="0" y="23746"/>
            <a:ext cx="9906000" cy="1304838"/>
          </a:xfrm>
        </p:spPr>
        <p:txBody>
          <a:bodyPr>
            <a:noAutofit/>
          </a:bodyPr>
          <a:lstStyle/>
          <a:p>
            <a:r>
              <a:rPr lang="fr-FR" sz="3200" b="1" dirty="0"/>
              <a:t>Les DYS et les TICE </a:t>
            </a:r>
            <a:br>
              <a:rPr lang="fr-FR" sz="3200" b="1" dirty="0"/>
            </a:br>
            <a:r>
              <a:rPr lang="fr-FR" sz="2400" dirty="0"/>
              <a:t>(</a:t>
            </a:r>
            <a:r>
              <a:rPr lang="fr-FR" sz="2400" b="1" dirty="0"/>
              <a:t>T</a:t>
            </a:r>
            <a:r>
              <a:rPr lang="fr-FR" sz="2400" dirty="0"/>
              <a:t>echnologies de l’</a:t>
            </a:r>
            <a:r>
              <a:rPr lang="fr-FR" sz="2400" b="1" dirty="0"/>
              <a:t>I</a:t>
            </a:r>
            <a:r>
              <a:rPr lang="fr-FR" sz="2400" dirty="0"/>
              <a:t>nformation et de la </a:t>
            </a:r>
            <a:r>
              <a:rPr lang="fr-FR" sz="2400" b="1" dirty="0"/>
              <a:t>C</a:t>
            </a:r>
            <a:r>
              <a:rPr lang="fr-FR" sz="2400" dirty="0"/>
              <a:t>ommunication pour l’</a:t>
            </a:r>
            <a:r>
              <a:rPr lang="fr-FR" sz="2400" b="1" dirty="0"/>
              <a:t>E</a:t>
            </a:r>
            <a:r>
              <a:rPr lang="fr-FR" sz="2400" dirty="0"/>
              <a:t>nseignement)</a:t>
            </a:r>
          </a:p>
        </p:txBody>
      </p:sp>
      <p:pic>
        <p:nvPicPr>
          <p:cNvPr id="6" name="Image 5">
            <a:extLst>
              <a:ext uri="{FF2B5EF4-FFF2-40B4-BE49-F238E27FC236}">
                <a16:creationId xmlns:a16="http://schemas.microsoft.com/office/drawing/2014/main" id="{3296386B-A00B-4174-827A-D3DD31723BDD}"/>
              </a:ext>
            </a:extLst>
          </p:cNvPr>
          <p:cNvPicPr>
            <a:picLocks noChangeAspect="1"/>
          </p:cNvPicPr>
          <p:nvPr/>
        </p:nvPicPr>
        <p:blipFill>
          <a:blip r:embed="rId2"/>
          <a:stretch>
            <a:fillRect/>
          </a:stretch>
        </p:blipFill>
        <p:spPr>
          <a:xfrm>
            <a:off x="8581242" y="6422879"/>
            <a:ext cx="1186478" cy="233809"/>
          </a:xfrm>
          <a:prstGeom prst="rect">
            <a:avLst/>
          </a:prstGeom>
        </p:spPr>
      </p:pic>
      <p:sp>
        <p:nvSpPr>
          <p:cNvPr id="2" name="ZoneTexte 1"/>
          <p:cNvSpPr txBox="1"/>
          <p:nvPr/>
        </p:nvSpPr>
        <p:spPr>
          <a:xfrm>
            <a:off x="490055" y="1327971"/>
            <a:ext cx="8328465" cy="830997"/>
          </a:xfrm>
          <a:prstGeom prst="rect">
            <a:avLst/>
          </a:prstGeom>
          <a:noFill/>
        </p:spPr>
        <p:txBody>
          <a:bodyPr wrap="square" rtlCol="0">
            <a:spAutoFit/>
          </a:bodyPr>
          <a:lstStyle/>
          <a:p>
            <a:pPr marL="342900" indent="-342900">
              <a:buFont typeface="Wingdings" charset="2"/>
              <a:buChar char="Ø"/>
            </a:pPr>
            <a:r>
              <a:rPr lang="fr-FR" sz="2400" dirty="0"/>
              <a:t>Elles recouvrent </a:t>
            </a:r>
            <a:r>
              <a:rPr lang="fr-FR" sz="2400" b="1" dirty="0"/>
              <a:t>les outils et produits numériques pouvant être utilisés dans le cadre de l'éducation et de l'enseignement</a:t>
            </a:r>
            <a:endParaRPr lang="fr-FR" sz="2400" dirty="0"/>
          </a:p>
        </p:txBody>
      </p:sp>
      <p:sp>
        <p:nvSpPr>
          <p:cNvPr id="8" name="ZoneTexte 7"/>
          <p:cNvSpPr txBox="1"/>
          <p:nvPr/>
        </p:nvSpPr>
        <p:spPr>
          <a:xfrm>
            <a:off x="1388650" y="2182708"/>
            <a:ext cx="7824565" cy="4131901"/>
          </a:xfrm>
          <a:prstGeom prst="rect">
            <a:avLst/>
          </a:prstGeom>
          <a:noFill/>
        </p:spPr>
        <p:txBody>
          <a:bodyPr wrap="none" rtlCol="0">
            <a:spAutoFit/>
          </a:bodyPr>
          <a:lstStyle/>
          <a:p>
            <a:r>
              <a:rPr lang="fr-FR" b="1" dirty="0"/>
              <a:t>De nombreux outils ou services tournent autour des TICE, comme par exemple :</a:t>
            </a:r>
            <a:endParaRPr lang="fr-FR" dirty="0"/>
          </a:p>
          <a:p>
            <a:endParaRPr lang="fr-FR" sz="1050" dirty="0"/>
          </a:p>
          <a:p>
            <a:r>
              <a:rPr lang="fr-FR" dirty="0"/>
              <a:t>- Les logiciels</a:t>
            </a:r>
          </a:p>
          <a:p>
            <a:r>
              <a:rPr lang="fr-FR" dirty="0"/>
              <a:t>- Les didacticiels</a:t>
            </a:r>
          </a:p>
          <a:p>
            <a:r>
              <a:rPr lang="fr-FR" dirty="0"/>
              <a:t>- Les plates-formes d'apprentissage en ligne</a:t>
            </a:r>
          </a:p>
          <a:p>
            <a:r>
              <a:rPr lang="fr-FR" dirty="0"/>
              <a:t>- Les Espaces Numériques d’apprentissage (ENT)</a:t>
            </a:r>
          </a:p>
          <a:p>
            <a:r>
              <a:rPr lang="fr-FR" dirty="0"/>
              <a:t>- Les tableaux blanc interactifs (TN, TBI)</a:t>
            </a:r>
          </a:p>
          <a:p>
            <a:r>
              <a:rPr lang="fr-FR" dirty="0"/>
              <a:t>- Les tablettes interactives ou tactiles (IOS – </a:t>
            </a:r>
            <a:r>
              <a:rPr lang="fr-FR" dirty="0" err="1"/>
              <a:t>Android</a:t>
            </a:r>
            <a:r>
              <a:rPr lang="fr-FR" dirty="0"/>
              <a:t>)</a:t>
            </a:r>
          </a:p>
          <a:p>
            <a:r>
              <a:rPr lang="fr-FR" dirty="0"/>
              <a:t>- le développement du travail collaboratif</a:t>
            </a:r>
          </a:p>
          <a:p>
            <a:r>
              <a:rPr lang="fr-FR" dirty="0"/>
              <a:t>- L’initiation à l’apprentissage du code (codage)</a:t>
            </a:r>
          </a:p>
          <a:p>
            <a:r>
              <a:rPr lang="fr-FR" dirty="0"/>
              <a:t>- Les </a:t>
            </a:r>
            <a:r>
              <a:rPr lang="fr-FR" dirty="0" err="1"/>
              <a:t>smartphones</a:t>
            </a:r>
            <a:endParaRPr lang="fr-FR" dirty="0"/>
          </a:p>
          <a:p>
            <a:r>
              <a:rPr lang="fr-FR" dirty="0"/>
              <a:t>- Les manuels numériques</a:t>
            </a:r>
          </a:p>
          <a:p>
            <a:r>
              <a:rPr lang="fr-FR" dirty="0"/>
              <a:t>- Les jeux sérieux (</a:t>
            </a:r>
            <a:r>
              <a:rPr lang="fr-FR" dirty="0" err="1"/>
              <a:t>serious</a:t>
            </a:r>
            <a:r>
              <a:rPr lang="fr-FR" dirty="0"/>
              <a:t> </a:t>
            </a:r>
            <a:r>
              <a:rPr lang="fr-FR" dirty="0" err="1"/>
              <a:t>game</a:t>
            </a:r>
            <a:r>
              <a:rPr lang="fr-FR" dirty="0"/>
              <a:t>)</a:t>
            </a:r>
          </a:p>
          <a:p>
            <a:r>
              <a:rPr lang="fr-FR" dirty="0"/>
              <a:t>- L'usage responsable des réseaux et des services numériques</a:t>
            </a:r>
          </a:p>
          <a:p>
            <a:r>
              <a:rPr lang="fr-FR" dirty="0"/>
              <a:t>- La formation des enseignants au numérique etc…</a:t>
            </a:r>
          </a:p>
        </p:txBody>
      </p:sp>
    </p:spTree>
    <p:extLst>
      <p:ext uri="{BB962C8B-B14F-4D97-AF65-F5344CB8AC3E}">
        <p14:creationId xmlns:p14="http://schemas.microsoft.com/office/powerpoint/2010/main" val="321912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8" name="ZoneTexte 7"/>
          <p:cNvSpPr txBox="1"/>
          <p:nvPr/>
        </p:nvSpPr>
        <p:spPr>
          <a:xfrm>
            <a:off x="2575355" y="928902"/>
            <a:ext cx="5159986" cy="400110"/>
          </a:xfrm>
          <a:prstGeom prst="rect">
            <a:avLst/>
          </a:prstGeom>
          <a:noFill/>
        </p:spPr>
        <p:txBody>
          <a:bodyPr wrap="none" rtlCol="0">
            <a:spAutoFit/>
          </a:bodyPr>
          <a:lstStyle/>
          <a:p>
            <a:r>
              <a:rPr lang="fr-FR" sz="2000" b="1" dirty="0">
                <a:latin typeface="Arial"/>
                <a:cs typeface="Arial"/>
              </a:rPr>
              <a:t>Exercice 5 « brevet collège » - correction</a:t>
            </a:r>
          </a:p>
        </p:txBody>
      </p:sp>
      <p:sp>
        <p:nvSpPr>
          <p:cNvPr id="9" name="ZoneTexte 8"/>
          <p:cNvSpPr txBox="1"/>
          <p:nvPr/>
        </p:nvSpPr>
        <p:spPr>
          <a:xfrm>
            <a:off x="341029" y="1669671"/>
            <a:ext cx="5527016" cy="4708981"/>
          </a:xfrm>
          <a:prstGeom prst="rect">
            <a:avLst/>
          </a:prstGeom>
          <a:noFill/>
        </p:spPr>
        <p:txBody>
          <a:bodyPr wrap="square" rtlCol="0">
            <a:spAutoFit/>
          </a:bodyPr>
          <a:lstStyle/>
          <a:p>
            <a:r>
              <a:rPr lang="fr-FR" sz="2000" dirty="0"/>
              <a:t>Les 3 nombres entrés sont A, B et C. On compare A et B puis on attribue à D, le plus grand des 2.</a:t>
            </a:r>
          </a:p>
          <a:p>
            <a:endParaRPr lang="fr-FR" sz="2000" dirty="0"/>
          </a:p>
          <a:p>
            <a:r>
              <a:rPr lang="fr-FR" sz="2000" dirty="0"/>
              <a:t>	</a:t>
            </a:r>
            <a:r>
              <a:rPr lang="fr-FR" sz="2000" dirty="0">
                <a:solidFill>
                  <a:srgbClr val="FF0000"/>
                </a:solidFill>
              </a:rPr>
              <a:t>Si A&lt;B alors</a:t>
            </a:r>
          </a:p>
          <a:p>
            <a:r>
              <a:rPr lang="fr-FR" sz="2000" dirty="0">
                <a:solidFill>
                  <a:srgbClr val="FF0000"/>
                </a:solidFill>
              </a:rPr>
              <a:t>	Mettre D à B</a:t>
            </a:r>
          </a:p>
          <a:p>
            <a:r>
              <a:rPr lang="fr-FR" sz="2000" dirty="0">
                <a:solidFill>
                  <a:srgbClr val="FF0000"/>
                </a:solidFill>
              </a:rPr>
              <a:t>	Sinon</a:t>
            </a:r>
          </a:p>
          <a:p>
            <a:r>
              <a:rPr lang="fr-FR" sz="2000" dirty="0">
                <a:solidFill>
                  <a:srgbClr val="FF0000"/>
                </a:solidFill>
              </a:rPr>
              <a:t>	Mettre D à A </a:t>
            </a:r>
          </a:p>
          <a:p>
            <a:endParaRPr lang="fr-FR" sz="2000" dirty="0">
              <a:solidFill>
                <a:srgbClr val="FF0000"/>
              </a:solidFill>
            </a:endParaRPr>
          </a:p>
          <a:p>
            <a:r>
              <a:rPr lang="fr-FR" sz="2000" dirty="0"/>
              <a:t>On compare D avec le 3</a:t>
            </a:r>
            <a:r>
              <a:rPr lang="fr-FR" sz="2000" baseline="30000" dirty="0"/>
              <a:t>ème</a:t>
            </a:r>
            <a:r>
              <a:rPr lang="fr-FR" sz="2000" dirty="0"/>
              <a:t> nombre C puis on donne le plus grand de ces 2 nombres</a:t>
            </a:r>
          </a:p>
          <a:p>
            <a:endParaRPr lang="fr-FR" sz="2000" dirty="0"/>
          </a:p>
          <a:p>
            <a:r>
              <a:rPr lang="fr-FR" sz="2000" dirty="0"/>
              <a:t>	</a:t>
            </a:r>
            <a:r>
              <a:rPr lang="fr-FR" sz="2000" dirty="0">
                <a:solidFill>
                  <a:srgbClr val="FF0000"/>
                </a:solidFill>
              </a:rPr>
              <a:t>Si D&lt;C alors</a:t>
            </a:r>
          </a:p>
          <a:p>
            <a:r>
              <a:rPr lang="fr-FR" sz="2000" dirty="0">
                <a:solidFill>
                  <a:srgbClr val="FF0000"/>
                </a:solidFill>
              </a:rPr>
              <a:t>	Dire C</a:t>
            </a:r>
          </a:p>
          <a:p>
            <a:r>
              <a:rPr lang="fr-FR" sz="2000" dirty="0">
                <a:solidFill>
                  <a:srgbClr val="FF0000"/>
                </a:solidFill>
              </a:rPr>
              <a:t>	Sinon </a:t>
            </a:r>
          </a:p>
          <a:p>
            <a:r>
              <a:rPr lang="fr-FR" sz="2000" dirty="0">
                <a:solidFill>
                  <a:srgbClr val="FF0000"/>
                </a:solidFill>
              </a:rPr>
              <a:t>	Dire D</a:t>
            </a:r>
          </a:p>
        </p:txBody>
      </p:sp>
    </p:spTree>
    <p:extLst>
      <p:ext uri="{BB962C8B-B14F-4D97-AF65-F5344CB8AC3E}">
        <p14:creationId xmlns:p14="http://schemas.microsoft.com/office/powerpoint/2010/main" val="284662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7" name="ZoneTexte 6"/>
          <p:cNvSpPr txBox="1"/>
          <p:nvPr/>
        </p:nvSpPr>
        <p:spPr>
          <a:xfrm>
            <a:off x="2575355" y="928902"/>
            <a:ext cx="3677835" cy="400110"/>
          </a:xfrm>
          <a:prstGeom prst="rect">
            <a:avLst/>
          </a:prstGeom>
          <a:noFill/>
        </p:spPr>
        <p:txBody>
          <a:bodyPr wrap="none" rtlCol="0">
            <a:spAutoFit/>
          </a:bodyPr>
          <a:lstStyle/>
          <a:p>
            <a:r>
              <a:rPr lang="fr-FR" sz="2000" b="1" dirty="0">
                <a:latin typeface="Arial"/>
                <a:cs typeface="Arial"/>
              </a:rPr>
              <a:t>Exercice 5 « brevet collège »</a:t>
            </a:r>
          </a:p>
        </p:txBody>
      </p:sp>
      <p:pic>
        <p:nvPicPr>
          <p:cNvPr id="8" name="Image 7" descr="Capture d’écran 2019-02-22 à 15.43.03.png"/>
          <p:cNvPicPr>
            <a:picLocks noChangeAspect="1"/>
          </p:cNvPicPr>
          <p:nvPr/>
        </p:nvPicPr>
        <p:blipFill rotWithShape="1">
          <a:blip r:embed="rId2">
            <a:extLst>
              <a:ext uri="{28A0092B-C50C-407E-A947-70E740481C1C}">
                <a14:useLocalDpi xmlns:a14="http://schemas.microsoft.com/office/drawing/2010/main" val="0"/>
              </a:ext>
            </a:extLst>
          </a:blip>
          <a:srcRect l="9354" t="31035" r="13242" b="26595"/>
          <a:stretch/>
        </p:blipFill>
        <p:spPr>
          <a:xfrm>
            <a:off x="4994911" y="1605139"/>
            <a:ext cx="1258279" cy="317473"/>
          </a:xfrm>
          <a:prstGeom prst="rect">
            <a:avLst/>
          </a:prstGeom>
        </p:spPr>
      </p:pic>
      <p:pic>
        <p:nvPicPr>
          <p:cNvPr id="9" name="Image 8" descr="Capture d’écran 2019-02-22 à 15.42.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0" y="2730534"/>
            <a:ext cx="3606800" cy="3048000"/>
          </a:xfrm>
          <a:prstGeom prst="rect">
            <a:avLst/>
          </a:prstGeom>
        </p:spPr>
      </p:pic>
      <p:sp>
        <p:nvSpPr>
          <p:cNvPr id="10" name="ZoneTexte 9"/>
          <p:cNvSpPr txBox="1"/>
          <p:nvPr/>
        </p:nvSpPr>
        <p:spPr>
          <a:xfrm>
            <a:off x="352788" y="1616897"/>
            <a:ext cx="8819706" cy="1015663"/>
          </a:xfrm>
          <a:prstGeom prst="rect">
            <a:avLst/>
          </a:prstGeom>
          <a:noFill/>
        </p:spPr>
        <p:txBody>
          <a:bodyPr wrap="square" rtlCol="0">
            <a:spAutoFit/>
          </a:bodyPr>
          <a:lstStyle/>
          <a:p>
            <a:r>
              <a:rPr lang="fr-FR" sz="2000" dirty="0">
                <a:latin typeface="Arial"/>
                <a:cs typeface="Arial"/>
              </a:rPr>
              <a:t>Dans le programme suivant, l’opérateur	 			est le reste de la division euclidienne de </a:t>
            </a:r>
            <a:r>
              <a:rPr lang="fr-FR" sz="2000" i="1" dirty="0">
                <a:latin typeface="Arial"/>
                <a:cs typeface="Arial"/>
              </a:rPr>
              <a:t>a</a:t>
            </a:r>
            <a:r>
              <a:rPr lang="fr-FR" sz="2000" dirty="0">
                <a:latin typeface="Arial"/>
                <a:cs typeface="Arial"/>
              </a:rPr>
              <a:t> par </a:t>
            </a:r>
            <a:r>
              <a:rPr lang="fr-FR" sz="2000" i="1" dirty="0">
                <a:latin typeface="Arial"/>
                <a:cs typeface="Arial"/>
              </a:rPr>
              <a:t>b</a:t>
            </a:r>
            <a:r>
              <a:rPr lang="fr-FR" sz="2000" dirty="0">
                <a:latin typeface="Arial"/>
                <a:cs typeface="Arial"/>
              </a:rPr>
              <a:t>. </a:t>
            </a:r>
          </a:p>
          <a:p>
            <a:r>
              <a:rPr lang="fr-FR" sz="2000" dirty="0">
                <a:latin typeface="Arial"/>
                <a:cs typeface="Arial"/>
              </a:rPr>
              <a:t>Le programme répond à une question par oui ou non.</a:t>
            </a:r>
          </a:p>
        </p:txBody>
      </p:sp>
      <p:sp>
        <p:nvSpPr>
          <p:cNvPr id="11" name="ZoneTexte 10"/>
          <p:cNvSpPr txBox="1"/>
          <p:nvPr/>
        </p:nvSpPr>
        <p:spPr>
          <a:xfrm>
            <a:off x="4727363" y="3523410"/>
            <a:ext cx="4986073" cy="2246769"/>
          </a:xfrm>
          <a:prstGeom prst="rect">
            <a:avLst/>
          </a:prstGeom>
          <a:noFill/>
        </p:spPr>
        <p:txBody>
          <a:bodyPr wrap="square" rtlCol="0">
            <a:spAutoFit/>
          </a:bodyPr>
          <a:lstStyle/>
          <a:p>
            <a:pPr marL="342900" indent="-342900">
              <a:buAutoNum type="arabicPeriod"/>
            </a:pPr>
            <a:r>
              <a:rPr lang="fr-FR" sz="2000" dirty="0">
                <a:latin typeface="Arial"/>
                <a:cs typeface="Arial"/>
              </a:rPr>
              <a:t>A quelle question répond le programme ?</a:t>
            </a:r>
          </a:p>
          <a:p>
            <a:pPr marL="342900" indent="-342900">
              <a:buAutoNum type="arabicPeriod"/>
            </a:pPr>
            <a:r>
              <a:rPr lang="fr-FR" sz="2000" dirty="0">
                <a:latin typeface="Arial"/>
                <a:cs typeface="Arial"/>
              </a:rPr>
              <a:t> Juliette entre un nombre impair composé de 4 chiffres. La réponse donnée par le programme est « oui ». Donner un nombre possible entré par Juliette.</a:t>
            </a:r>
          </a:p>
        </p:txBody>
      </p:sp>
    </p:spTree>
    <p:extLst>
      <p:ext uri="{BB962C8B-B14F-4D97-AF65-F5344CB8AC3E}">
        <p14:creationId xmlns:p14="http://schemas.microsoft.com/office/powerpoint/2010/main" val="2044735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10" name="ZoneTexte 9"/>
          <p:cNvSpPr txBox="1"/>
          <p:nvPr/>
        </p:nvSpPr>
        <p:spPr>
          <a:xfrm>
            <a:off x="2575355" y="928902"/>
            <a:ext cx="5159986" cy="400110"/>
          </a:xfrm>
          <a:prstGeom prst="rect">
            <a:avLst/>
          </a:prstGeom>
          <a:noFill/>
        </p:spPr>
        <p:txBody>
          <a:bodyPr wrap="none" rtlCol="0">
            <a:spAutoFit/>
          </a:bodyPr>
          <a:lstStyle/>
          <a:p>
            <a:r>
              <a:rPr lang="fr-FR" sz="2000" b="1" dirty="0">
                <a:latin typeface="Arial"/>
                <a:cs typeface="Arial"/>
              </a:rPr>
              <a:t>Exercice 5 « brevet collège » - correction</a:t>
            </a:r>
          </a:p>
        </p:txBody>
      </p:sp>
      <p:sp>
        <p:nvSpPr>
          <p:cNvPr id="11" name="ZoneTexte 10"/>
          <p:cNvSpPr txBox="1"/>
          <p:nvPr/>
        </p:nvSpPr>
        <p:spPr>
          <a:xfrm>
            <a:off x="455862" y="1934489"/>
            <a:ext cx="8152171" cy="1441420"/>
          </a:xfrm>
          <a:prstGeom prst="rect">
            <a:avLst/>
          </a:prstGeom>
          <a:noFill/>
        </p:spPr>
        <p:txBody>
          <a:bodyPr wrap="square" rtlCol="0">
            <a:spAutoFit/>
          </a:bodyPr>
          <a:lstStyle/>
          <a:p>
            <a:pPr>
              <a:lnSpc>
                <a:spcPct val="110000"/>
              </a:lnSpc>
            </a:pPr>
            <a:r>
              <a:rPr lang="fr-FR" sz="2000" dirty="0">
                <a:latin typeface="Arial"/>
                <a:cs typeface="Arial"/>
              </a:rPr>
              <a:t>1.	 				veut dire que le reste de la division euclidienne de N par 41 est 0, donc que 41 est un diviseur de N ou que N est un multiple de 41. Donc on peut poser la question suivante : 		</a:t>
            </a:r>
          </a:p>
          <a:p>
            <a:pPr>
              <a:lnSpc>
                <a:spcPct val="110000"/>
              </a:lnSpc>
            </a:pPr>
            <a:r>
              <a:rPr lang="fr-FR" sz="2000" dirty="0">
                <a:solidFill>
                  <a:srgbClr val="FF0000"/>
                </a:solidFill>
                <a:latin typeface="Arial"/>
                <a:cs typeface="Arial"/>
              </a:rPr>
              <a:t>41 est-il un diviseur de ce nombre ?</a:t>
            </a:r>
          </a:p>
        </p:txBody>
      </p:sp>
      <p:pic>
        <p:nvPicPr>
          <p:cNvPr id="12" name="Image 11" descr="Capture d’écran 2019-02-22 à 15.5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28" y="1816909"/>
            <a:ext cx="1943100" cy="457200"/>
          </a:xfrm>
          <a:prstGeom prst="rect">
            <a:avLst/>
          </a:prstGeom>
        </p:spPr>
      </p:pic>
      <p:sp>
        <p:nvSpPr>
          <p:cNvPr id="14" name="ZoneTexte 13"/>
          <p:cNvSpPr txBox="1"/>
          <p:nvPr/>
        </p:nvSpPr>
        <p:spPr>
          <a:xfrm>
            <a:off x="455861" y="3982796"/>
            <a:ext cx="7279479" cy="1015663"/>
          </a:xfrm>
          <a:prstGeom prst="rect">
            <a:avLst/>
          </a:prstGeom>
          <a:noFill/>
        </p:spPr>
        <p:txBody>
          <a:bodyPr wrap="square" rtlCol="0">
            <a:spAutoFit/>
          </a:bodyPr>
          <a:lstStyle/>
          <a:p>
            <a:r>
              <a:rPr lang="fr-FR" sz="2000" dirty="0">
                <a:latin typeface="Arial"/>
                <a:cs typeface="Arial"/>
              </a:rPr>
              <a:t>2. On cherche un nombre impair de 4 chiffres pour lequel la réponse est oui. </a:t>
            </a:r>
          </a:p>
          <a:p>
            <a:r>
              <a:rPr lang="fr-FR" sz="2000" dirty="0">
                <a:latin typeface="Arial"/>
                <a:cs typeface="Arial"/>
              </a:rPr>
              <a:t>Par exemple </a:t>
            </a:r>
            <a:r>
              <a:rPr lang="fr-FR" sz="2000" dirty="0">
                <a:solidFill>
                  <a:srgbClr val="FF0000"/>
                </a:solidFill>
                <a:latin typeface="Arial"/>
                <a:cs typeface="Arial"/>
              </a:rPr>
              <a:t>41x101=4141</a:t>
            </a:r>
            <a:r>
              <a:rPr lang="fr-FR" sz="2000" dirty="0">
                <a:latin typeface="Arial"/>
                <a:cs typeface="Arial"/>
              </a:rPr>
              <a:t>.</a:t>
            </a:r>
          </a:p>
        </p:txBody>
      </p:sp>
    </p:spTree>
    <p:extLst>
      <p:ext uri="{BB962C8B-B14F-4D97-AF65-F5344CB8AC3E}">
        <p14:creationId xmlns:p14="http://schemas.microsoft.com/office/powerpoint/2010/main" val="2682399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8" name="ZoneTexte 7"/>
          <p:cNvSpPr txBox="1"/>
          <p:nvPr/>
        </p:nvSpPr>
        <p:spPr>
          <a:xfrm>
            <a:off x="2575355" y="928902"/>
            <a:ext cx="3677835" cy="400110"/>
          </a:xfrm>
          <a:prstGeom prst="rect">
            <a:avLst/>
          </a:prstGeom>
          <a:noFill/>
        </p:spPr>
        <p:txBody>
          <a:bodyPr wrap="none" rtlCol="0">
            <a:spAutoFit/>
          </a:bodyPr>
          <a:lstStyle/>
          <a:p>
            <a:r>
              <a:rPr lang="fr-FR" sz="2000" b="1" dirty="0">
                <a:latin typeface="Arial"/>
                <a:cs typeface="Arial"/>
              </a:rPr>
              <a:t>Exercice 6 « brevet collège »</a:t>
            </a:r>
          </a:p>
        </p:txBody>
      </p:sp>
      <p:sp>
        <p:nvSpPr>
          <p:cNvPr id="9" name="ZoneTexte 8"/>
          <p:cNvSpPr txBox="1"/>
          <p:nvPr/>
        </p:nvSpPr>
        <p:spPr>
          <a:xfrm>
            <a:off x="75726" y="1570285"/>
            <a:ext cx="4075416" cy="923330"/>
          </a:xfrm>
          <a:prstGeom prst="rect">
            <a:avLst/>
          </a:prstGeom>
          <a:noFill/>
        </p:spPr>
        <p:txBody>
          <a:bodyPr wrap="square" rtlCol="0">
            <a:spAutoFit/>
          </a:bodyPr>
          <a:lstStyle/>
          <a:p>
            <a:r>
              <a:rPr lang="fr-FR" b="1" dirty="0"/>
              <a:t>1. </a:t>
            </a:r>
            <a:r>
              <a:rPr lang="fr-FR" dirty="0"/>
              <a:t>On souhaite tracer le motif ci-dessous en forme de losange. Compléter le script du bloc Losange afin d’obtenir ce motif.</a:t>
            </a:r>
          </a:p>
        </p:txBody>
      </p:sp>
      <p:sp>
        <p:nvSpPr>
          <p:cNvPr id="10" name="ZoneTexte 9"/>
          <p:cNvSpPr txBox="1"/>
          <p:nvPr/>
        </p:nvSpPr>
        <p:spPr>
          <a:xfrm>
            <a:off x="5307991" y="1587242"/>
            <a:ext cx="4527449" cy="923330"/>
          </a:xfrm>
          <a:prstGeom prst="rect">
            <a:avLst/>
          </a:prstGeom>
          <a:noFill/>
        </p:spPr>
        <p:txBody>
          <a:bodyPr wrap="square" rtlCol="0">
            <a:spAutoFit/>
          </a:bodyPr>
          <a:lstStyle/>
          <a:p>
            <a:r>
              <a:rPr lang="fr-FR" b="1" dirty="0"/>
              <a:t>2. </a:t>
            </a:r>
            <a:r>
              <a:rPr lang="fr-FR" dirty="0"/>
              <a:t>On souhaite réaliser la figure ci-dessous construite à partir du bloc Losange complété à la question 1</a:t>
            </a:r>
          </a:p>
        </p:txBody>
      </p:sp>
      <p:pic>
        <p:nvPicPr>
          <p:cNvPr id="11" name="Image 10"/>
          <p:cNvPicPr>
            <a:picLocks noChangeAspect="1"/>
          </p:cNvPicPr>
          <p:nvPr/>
        </p:nvPicPr>
        <p:blipFill rotWithShape="1">
          <a:blip r:embed="rId2"/>
          <a:srcRect l="2620" t="64183" r="13412" b="3322"/>
          <a:stretch/>
        </p:blipFill>
        <p:spPr>
          <a:xfrm>
            <a:off x="3857152" y="3533998"/>
            <a:ext cx="5978289" cy="3238941"/>
          </a:xfrm>
          <a:prstGeom prst="rect">
            <a:avLst/>
          </a:prstGeom>
        </p:spPr>
      </p:pic>
      <p:pic>
        <p:nvPicPr>
          <p:cNvPr id="12" name="Image 11"/>
          <p:cNvPicPr>
            <a:picLocks noChangeAspect="1"/>
          </p:cNvPicPr>
          <p:nvPr/>
        </p:nvPicPr>
        <p:blipFill rotWithShape="1">
          <a:blip r:embed="rId2"/>
          <a:srcRect l="3439" t="14867" r="57062" b="71239"/>
          <a:stretch/>
        </p:blipFill>
        <p:spPr>
          <a:xfrm>
            <a:off x="2009525" y="2551354"/>
            <a:ext cx="2894230" cy="1425202"/>
          </a:xfrm>
          <a:prstGeom prst="rect">
            <a:avLst/>
          </a:prstGeom>
        </p:spPr>
      </p:pic>
      <p:pic>
        <p:nvPicPr>
          <p:cNvPr id="13" name="Image 12"/>
          <p:cNvPicPr>
            <a:picLocks noChangeAspect="1"/>
          </p:cNvPicPr>
          <p:nvPr/>
        </p:nvPicPr>
        <p:blipFill rotWithShape="1">
          <a:blip r:embed="rId2"/>
          <a:srcRect l="43798" t="5110" r="32493" b="59344"/>
          <a:stretch/>
        </p:blipFill>
        <p:spPr>
          <a:xfrm>
            <a:off x="164635" y="2510572"/>
            <a:ext cx="1975614" cy="4146800"/>
          </a:xfrm>
          <a:prstGeom prst="rect">
            <a:avLst/>
          </a:prstGeom>
        </p:spPr>
      </p:pic>
      <p:pic>
        <p:nvPicPr>
          <p:cNvPr id="14" name="Image 13"/>
          <p:cNvPicPr>
            <a:picLocks noChangeAspect="1"/>
          </p:cNvPicPr>
          <p:nvPr/>
        </p:nvPicPr>
        <p:blipFill rotWithShape="1">
          <a:blip r:embed="rId2"/>
          <a:srcRect l="31980" t="46558" r="42541" b="36112"/>
          <a:stretch/>
        </p:blipFill>
        <p:spPr>
          <a:xfrm>
            <a:off x="7965660" y="2247014"/>
            <a:ext cx="1481712" cy="1410990"/>
          </a:xfrm>
          <a:prstGeom prst="rect">
            <a:avLst/>
          </a:prstGeom>
        </p:spPr>
      </p:pic>
    </p:spTree>
    <p:extLst>
      <p:ext uri="{BB962C8B-B14F-4D97-AF65-F5344CB8AC3E}">
        <p14:creationId xmlns:p14="http://schemas.microsoft.com/office/powerpoint/2010/main" val="213347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32032"/>
          <a:stretch/>
        </p:blipFill>
        <p:spPr>
          <a:xfrm>
            <a:off x="305750" y="1904837"/>
            <a:ext cx="5467418" cy="4412453"/>
          </a:xfrm>
          <a:prstGeom prst="rect">
            <a:avLst/>
          </a:prstGeom>
        </p:spPr>
      </p:pic>
      <p:pic>
        <p:nvPicPr>
          <p:cNvPr id="5" name="Image 4"/>
          <p:cNvPicPr>
            <a:picLocks noChangeAspect="1"/>
          </p:cNvPicPr>
          <p:nvPr/>
        </p:nvPicPr>
        <p:blipFill rotWithShape="1">
          <a:blip r:embed="rId2"/>
          <a:srcRect t="68372" r="24286" b="4635"/>
          <a:stretch/>
        </p:blipFill>
        <p:spPr>
          <a:xfrm>
            <a:off x="3463530" y="2281100"/>
            <a:ext cx="5944157" cy="2516265"/>
          </a:xfrm>
          <a:prstGeom prst="rect">
            <a:avLst/>
          </a:prstGeom>
        </p:spPr>
      </p:pic>
      <p:sp>
        <p:nvSpPr>
          <p:cNvPr id="6" name="ZoneTexte 5"/>
          <p:cNvSpPr txBox="1"/>
          <p:nvPr/>
        </p:nvSpPr>
        <p:spPr>
          <a:xfrm>
            <a:off x="0" y="118373"/>
            <a:ext cx="9906000" cy="707886"/>
          </a:xfrm>
          <a:prstGeom prst="rect">
            <a:avLst/>
          </a:prstGeom>
          <a:noFill/>
        </p:spPr>
        <p:txBody>
          <a:bodyPr wrap="square" rtlCol="0">
            <a:spAutoFit/>
          </a:bodyPr>
          <a:lstStyle/>
          <a:p>
            <a:pPr algn="ctr"/>
            <a:r>
              <a:rPr lang="fr-FR" sz="4000" b="1" dirty="0">
                <a:latin typeface="Arial"/>
                <a:cs typeface="Arial"/>
              </a:rPr>
              <a:t>Scratch- </a:t>
            </a:r>
            <a:r>
              <a:rPr lang="fr-FR" sz="4000" dirty="0">
                <a:latin typeface="Arial"/>
                <a:cs typeface="Arial"/>
              </a:rPr>
              <a:t>exercices d’application</a:t>
            </a:r>
          </a:p>
        </p:txBody>
      </p:sp>
      <p:sp>
        <p:nvSpPr>
          <p:cNvPr id="9" name="ZoneTexte 8"/>
          <p:cNvSpPr txBox="1"/>
          <p:nvPr/>
        </p:nvSpPr>
        <p:spPr>
          <a:xfrm>
            <a:off x="2575355" y="928902"/>
            <a:ext cx="5159986" cy="400110"/>
          </a:xfrm>
          <a:prstGeom prst="rect">
            <a:avLst/>
          </a:prstGeom>
          <a:noFill/>
        </p:spPr>
        <p:txBody>
          <a:bodyPr wrap="none" rtlCol="0">
            <a:spAutoFit/>
          </a:bodyPr>
          <a:lstStyle/>
          <a:p>
            <a:r>
              <a:rPr lang="fr-FR" sz="2000" b="1" dirty="0">
                <a:latin typeface="Arial"/>
                <a:cs typeface="Arial"/>
              </a:rPr>
              <a:t>Exercice 6 « brevet collège » - correction</a:t>
            </a:r>
          </a:p>
        </p:txBody>
      </p:sp>
    </p:spTree>
    <p:extLst>
      <p:ext uri="{BB962C8B-B14F-4D97-AF65-F5344CB8AC3E}">
        <p14:creationId xmlns:p14="http://schemas.microsoft.com/office/powerpoint/2010/main" val="428186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51" r="-51" b="13478"/>
          <a:stretch/>
        </p:blipFill>
        <p:spPr>
          <a:xfrm>
            <a:off x="1905056" y="703077"/>
            <a:ext cx="5322329" cy="5129016"/>
          </a:xfrm>
          <a:prstGeom prst="rect">
            <a:avLst/>
          </a:prstGeom>
        </p:spPr>
      </p:pic>
    </p:spTree>
    <p:extLst>
      <p:ext uri="{BB962C8B-B14F-4D97-AF65-F5344CB8AC3E}">
        <p14:creationId xmlns:p14="http://schemas.microsoft.com/office/powerpoint/2010/main" val="3031185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51B89E8-F88B-40A4-A39E-3946440B1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B335AE8D-B60B-4BC5-98A0-ADB3712C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0" y="0"/>
            <a:ext cx="9903420" cy="4242816"/>
          </a:xfrm>
          <a:prstGeom prst="rect">
            <a:avLst/>
          </a:prstGeom>
          <a:solidFill>
            <a:srgbClr val="8D6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 name="Titre 1">
            <a:extLst>
              <a:ext uri="{FF2B5EF4-FFF2-40B4-BE49-F238E27FC236}">
                <a16:creationId xmlns:a16="http://schemas.microsoft.com/office/drawing/2014/main" id="{00AC5301-F192-4BD0-AEBD-B9B7CDF1B415}"/>
              </a:ext>
            </a:extLst>
          </p:cNvPr>
          <p:cNvSpPr>
            <a:spLocks noGrp="1"/>
          </p:cNvSpPr>
          <p:nvPr>
            <p:ph type="title"/>
          </p:nvPr>
        </p:nvSpPr>
        <p:spPr>
          <a:xfrm>
            <a:off x="782082" y="501649"/>
            <a:ext cx="8341836" cy="954625"/>
          </a:xfrm>
        </p:spPr>
        <p:txBody>
          <a:bodyPr>
            <a:normAutofit/>
          </a:bodyPr>
          <a:lstStyle/>
          <a:p>
            <a:r>
              <a:rPr lang="en-US" sz="3600" b="1" dirty="0">
                <a:solidFill>
                  <a:srgbClr val="FFFFFF"/>
                </a:solidFill>
              </a:rPr>
              <a:t>GeoGebra 6</a:t>
            </a:r>
            <a:endParaRPr lang="fr-FR" sz="3600" b="1" dirty="0">
              <a:solidFill>
                <a:srgbClr val="FFFFFF"/>
              </a:solidFill>
            </a:endParaRPr>
          </a:p>
        </p:txBody>
      </p:sp>
      <p:sp>
        <p:nvSpPr>
          <p:cNvPr id="3"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1052512" y="1411386"/>
            <a:ext cx="7800975" cy="2977577"/>
          </a:xfrm>
        </p:spPr>
        <p:txBody>
          <a:bodyPr anchor="t">
            <a:normAutofit lnSpcReduction="10000"/>
          </a:bodyPr>
          <a:lstStyle/>
          <a:p>
            <a:pPr>
              <a:spcBef>
                <a:spcPts val="0"/>
              </a:spcBef>
              <a:spcAft>
                <a:spcPts val="600"/>
              </a:spcAft>
            </a:pPr>
            <a:r>
              <a:rPr lang="fr-FR" sz="2400" dirty="0">
                <a:solidFill>
                  <a:srgbClr val="FFFFFF"/>
                </a:solidFill>
              </a:rPr>
              <a:t>Dans le cas des </a:t>
            </a:r>
            <a:r>
              <a:rPr lang="fr-FR" sz="2400" i="1" dirty="0">
                <a:solidFill>
                  <a:srgbClr val="FFFFFF"/>
                </a:solidFill>
                <a:hlinkClick r:id="rId2" tooltip="Dyspraxie..."/>
              </a:rPr>
              <a:t>dyspraxies</a:t>
            </a:r>
            <a:r>
              <a:rPr lang="fr-FR" sz="2400" dirty="0">
                <a:solidFill>
                  <a:srgbClr val="FFFFFF"/>
                </a:solidFill>
              </a:rPr>
              <a:t>, la manipulation des instruments peut s'avérer très coûteuse </a:t>
            </a:r>
            <a:r>
              <a:rPr lang="fr-FR" sz="2400" i="1" dirty="0">
                <a:solidFill>
                  <a:srgbClr val="FFFFFF"/>
                </a:solidFill>
                <a:hlinkClick r:id="rId3" tooltip="Charge cognitive..."/>
              </a:rPr>
              <a:t>cognitivement</a:t>
            </a:r>
            <a:r>
              <a:rPr lang="fr-FR" sz="2400" dirty="0">
                <a:solidFill>
                  <a:srgbClr val="FFFFFF"/>
                </a:solidFill>
              </a:rPr>
              <a:t>, pour un résultat très souvent médiocre et couramment inexploitable. L'utilisation des </a:t>
            </a:r>
            <a:r>
              <a:rPr lang="fr-FR" sz="2400" b="1" dirty="0">
                <a:solidFill>
                  <a:srgbClr val="FFFFFF"/>
                </a:solidFill>
              </a:rPr>
              <a:t>outils de géométrie dynamiques </a:t>
            </a:r>
            <a:r>
              <a:rPr lang="fr-FR" sz="2400" dirty="0">
                <a:solidFill>
                  <a:srgbClr val="FFFFFF"/>
                </a:solidFill>
              </a:rPr>
              <a:t>permet de se passer des instruments de géométrie usuels pour décharger mentalement l'élève de la manipulation et lui permettre d'accéder à la réflexion sur la construction. (</a:t>
            </a:r>
            <a:r>
              <a:rPr lang="fr-FR" sz="2400" dirty="0">
                <a:solidFill>
                  <a:srgbClr val="FFFFFF"/>
                </a:solidFill>
                <a:hlinkClick r:id="rId4" tooltip="Mazeau, M., Le Lostec, C., &amp; Lirondière, S. (2010)..."/>
              </a:rPr>
              <a:t>Mazeau, Le </a:t>
            </a:r>
            <a:r>
              <a:rPr lang="fr-FR" sz="2400" dirty="0" err="1">
                <a:solidFill>
                  <a:srgbClr val="FFFFFF"/>
                </a:solidFill>
                <a:hlinkClick r:id="rId4" tooltip="Mazeau, M., Le Lostec, C., &amp; Lirondière, S. (2010)..."/>
              </a:rPr>
              <a:t>Lostec</a:t>
            </a:r>
            <a:r>
              <a:rPr lang="fr-FR" sz="2400" dirty="0">
                <a:solidFill>
                  <a:srgbClr val="FFFFFF"/>
                </a:solidFill>
                <a:hlinkClick r:id="rId4" tooltip="Mazeau, M., Le Lostec, C., &amp; Lirondière, S. (2010)..."/>
              </a:rPr>
              <a:t> &amp; </a:t>
            </a:r>
            <a:r>
              <a:rPr lang="fr-FR" sz="2400" dirty="0" err="1">
                <a:solidFill>
                  <a:srgbClr val="FFFFFF"/>
                </a:solidFill>
                <a:hlinkClick r:id="rId4" tooltip="Mazeau, M., Le Lostec, C., &amp; Lirondière, S. (2010)..."/>
              </a:rPr>
              <a:t>Lirondière</a:t>
            </a:r>
            <a:r>
              <a:rPr lang="fr-FR" sz="2400" dirty="0">
                <a:solidFill>
                  <a:srgbClr val="FFFFFF"/>
                </a:solidFill>
                <a:hlinkClick r:id="rId4" tooltip="Mazeau, M., Le Lostec, C., &amp; Lirondière, S. (2010)..."/>
              </a:rPr>
              <a:t>, 2010</a:t>
            </a:r>
            <a:r>
              <a:rPr lang="fr-FR" sz="1800" dirty="0">
                <a:solidFill>
                  <a:srgbClr val="FFFFFF"/>
                </a:solidFill>
              </a:rPr>
              <a:t>)</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5"/>
          <a:stretch>
            <a:fillRect/>
          </a:stretch>
        </p:blipFill>
        <p:spPr>
          <a:xfrm>
            <a:off x="4337743" y="5296765"/>
            <a:ext cx="1556619" cy="417850"/>
          </a:xfrm>
          <a:prstGeom prst="rect">
            <a:avLst/>
          </a:prstGeom>
        </p:spPr>
      </p:pic>
    </p:spTree>
    <p:extLst>
      <p:ext uri="{BB962C8B-B14F-4D97-AF65-F5344CB8AC3E}">
        <p14:creationId xmlns:p14="http://schemas.microsoft.com/office/powerpoint/2010/main" val="185526974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Titre 1">
            <a:extLst>
              <a:ext uri="{FF2B5EF4-FFF2-40B4-BE49-F238E27FC236}">
                <a16:creationId xmlns:a16="http://schemas.microsoft.com/office/drawing/2014/main" id="{00AC5301-F192-4BD0-AEBD-B9B7CDF1B415}"/>
              </a:ext>
            </a:extLst>
          </p:cNvPr>
          <p:cNvSpPr txBox="1">
            <a:spLocks/>
          </p:cNvSpPr>
          <p:nvPr/>
        </p:nvSpPr>
        <p:spPr>
          <a:xfrm>
            <a:off x="520064" y="2053641"/>
            <a:ext cx="2981193" cy="27600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b="1" kern="1200">
                <a:solidFill>
                  <a:srgbClr val="FFFFFF"/>
                </a:solidFill>
                <a:latin typeface="+mj-lt"/>
                <a:ea typeface="+mj-ea"/>
                <a:cs typeface="+mj-cs"/>
              </a:rPr>
              <a:t>GeoGebra</a:t>
            </a:r>
          </a:p>
        </p:txBody>
      </p:sp>
      <p:sp>
        <p:nvSpPr>
          <p:cNvPr id="3" name="ZoneTexte 2"/>
          <p:cNvSpPr txBox="1"/>
          <p:nvPr/>
        </p:nvSpPr>
        <p:spPr>
          <a:xfrm>
            <a:off x="4948591" y="801866"/>
            <a:ext cx="4311193" cy="5230634"/>
          </a:xfrm>
          <a:prstGeom prst="rect">
            <a:avLst/>
          </a:prstGeom>
        </p:spPr>
        <p:txBody>
          <a:bodyPr vert="horz" lIns="91440" tIns="45720" rIns="91440" bIns="45720" rtlCol="0" anchor="ctr">
            <a:normAutofit/>
          </a:bodyPr>
          <a:lstStyle/>
          <a:p>
            <a:pPr lvl="0" indent="-228600" defTabSz="914400">
              <a:lnSpc>
                <a:spcPct val="90000"/>
              </a:lnSpc>
              <a:spcAft>
                <a:spcPts val="1200"/>
              </a:spcAft>
              <a:buFont typeface="Arial" panose="020B0604020202020204" pitchFamily="34" charset="0"/>
              <a:buChar char="•"/>
            </a:pPr>
            <a:r>
              <a:rPr lang="en-US" sz="1500">
                <a:solidFill>
                  <a:srgbClr val="000000"/>
                </a:solidFill>
              </a:rPr>
              <a:t>La calculatrice graphique pour fonctions, géométrie, algèbre, calcul différentiel, statistique et 3D. Les élèves l'aiment parce que :</a:t>
            </a:r>
          </a:p>
          <a:p>
            <a:pPr marL="329613" indent="-228600" defTabSz="914400">
              <a:lnSpc>
                <a:spcPct val="90000"/>
              </a:lnSpc>
              <a:spcAft>
                <a:spcPts val="1200"/>
              </a:spcAft>
              <a:buFont typeface="Arial" panose="020B0604020202020204" pitchFamily="34" charset="0"/>
              <a:buChar char="•"/>
            </a:pPr>
            <a:r>
              <a:rPr lang="en-US" sz="1500">
                <a:solidFill>
                  <a:srgbClr val="000000"/>
                </a:solidFill>
              </a:rPr>
              <a:t>Il rend les maths concrètes : Geogebra fait le lien entre géométrie et algèbre : c'est une toute nouvelle démarche visuelle – les étudiants peuvent voir, toucher, et expérimenter en maths.</a:t>
            </a:r>
          </a:p>
          <a:p>
            <a:pPr marL="329613" indent="-228600" defTabSz="914400">
              <a:lnSpc>
                <a:spcPct val="90000"/>
              </a:lnSpc>
              <a:spcAft>
                <a:spcPts val="1200"/>
              </a:spcAft>
              <a:buFont typeface="Arial" panose="020B0604020202020204" pitchFamily="34" charset="0"/>
              <a:buChar char="•"/>
            </a:pPr>
            <a:r>
              <a:rPr lang="en-US" sz="1500">
                <a:solidFill>
                  <a:srgbClr val="000000"/>
                </a:solidFill>
              </a:rPr>
              <a:t>Il rend les maths dynamiques, interactives et plaisantes : Geogebra permet l'enseignement des maths d'une manière nouvelle et passionnante, qui va au-delà du tableau et tire parti des nouveaux médias.</a:t>
            </a:r>
          </a:p>
          <a:p>
            <a:pPr marL="329613" indent="-228600" defTabSz="914400">
              <a:lnSpc>
                <a:spcPct val="90000"/>
              </a:lnSpc>
              <a:spcAft>
                <a:spcPts val="1200"/>
              </a:spcAft>
              <a:buFont typeface="Arial" panose="020B0604020202020204" pitchFamily="34" charset="0"/>
              <a:buChar char="•"/>
            </a:pPr>
            <a:r>
              <a:rPr lang="en-US" sz="1500">
                <a:solidFill>
                  <a:srgbClr val="000000"/>
                </a:solidFill>
              </a:rPr>
              <a:t>Il rend les maths accessibles et disponibles : Geogebra permet aux étudiants de se plonger dans les maths n'importe où et n'importe quand, à l'école, à la maison, dans leurs déplacements.</a:t>
            </a:r>
          </a:p>
          <a:p>
            <a:pPr marL="329613" indent="-228600" defTabSz="914400">
              <a:lnSpc>
                <a:spcPct val="90000"/>
              </a:lnSpc>
              <a:buFont typeface="Arial" panose="020B0604020202020204" pitchFamily="34" charset="0"/>
              <a:buChar char="•"/>
            </a:pPr>
            <a:r>
              <a:rPr lang="en-US" sz="1500">
                <a:solidFill>
                  <a:srgbClr val="000000"/>
                </a:solidFill>
              </a:rPr>
              <a:t>Il rend les maths plus simples à apprendre : Geogebra favorise les interactions utiles aux étudiants pour assimiler les concepts mathématiques.</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3"/>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3253947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0AC5301-F192-4BD0-AEBD-B9B7CDF1B415}"/>
              </a:ext>
            </a:extLst>
          </p:cNvPr>
          <p:cNvSpPr txBox="1">
            <a:spLocks/>
          </p:cNvSpPr>
          <p:nvPr/>
        </p:nvSpPr>
        <p:spPr>
          <a:xfrm>
            <a:off x="923347" y="627564"/>
            <a:ext cx="6072765"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b="1" kern="1200">
                <a:solidFill>
                  <a:schemeClr val="tx1"/>
                </a:solidFill>
                <a:latin typeface="+mj-lt"/>
                <a:ea typeface="+mj-ea"/>
                <a:cs typeface="+mj-cs"/>
              </a:rPr>
              <a:t>GeoGebra</a:t>
            </a:r>
          </a:p>
        </p:txBody>
      </p:sp>
      <p:sp>
        <p:nvSpPr>
          <p:cNvPr id="3" name="ZoneTexte 2"/>
          <p:cNvSpPr txBox="1"/>
          <p:nvPr/>
        </p:nvSpPr>
        <p:spPr>
          <a:xfrm>
            <a:off x="923348" y="1480457"/>
            <a:ext cx="5255142" cy="4749979"/>
          </a:xfrm>
          <a:prstGeom prst="rect">
            <a:avLst/>
          </a:prstGeom>
        </p:spPr>
        <p:txBody>
          <a:bodyPr vert="horz" lIns="91440" tIns="45720" rIns="91440" bIns="45720" rtlCol="0" anchor="ctr">
            <a:normAutofit/>
          </a:bodyPr>
          <a:lstStyle/>
          <a:p>
            <a:pPr defTabSz="914400">
              <a:lnSpc>
                <a:spcPct val="90000"/>
              </a:lnSpc>
              <a:spcAft>
                <a:spcPts val="600"/>
              </a:spcAft>
            </a:pPr>
            <a:r>
              <a:rPr lang="en-US" sz="1400" dirty="0"/>
              <a:t> </a:t>
            </a:r>
            <a:endParaRPr lang="en-US" sz="2000" dirty="0"/>
          </a:p>
          <a:p>
            <a:pPr marL="342900" indent="-228600" defTabSz="914400">
              <a:lnSpc>
                <a:spcPct val="90000"/>
              </a:lnSpc>
              <a:spcAft>
                <a:spcPts val="600"/>
              </a:spcAft>
              <a:buFont typeface="Arial" panose="020B0604020202020204" pitchFamily="34" charset="0"/>
              <a:buChar char="•"/>
            </a:pPr>
            <a:r>
              <a:rPr lang="en-US" sz="2000" dirty="0"/>
              <a:t>La page </a:t>
            </a:r>
            <a:r>
              <a:rPr lang="en-US" sz="2000" dirty="0" err="1"/>
              <a:t>d'accueil</a:t>
            </a:r>
            <a:r>
              <a:rPr lang="en-US" sz="2000" dirty="0"/>
              <a:t> </a:t>
            </a:r>
            <a:r>
              <a:rPr lang="en-US" sz="2000" dirty="0" err="1"/>
              <a:t>est</a:t>
            </a:r>
            <a:r>
              <a:rPr lang="en-US" sz="2000" dirty="0"/>
              <a:t> accessible à </a:t>
            </a:r>
            <a:r>
              <a:rPr lang="en-US" sz="2000" dirty="0" err="1"/>
              <a:t>l'adresse</a:t>
            </a:r>
            <a:r>
              <a:rPr lang="en-US" sz="2000" dirty="0"/>
              <a:t>:</a:t>
            </a:r>
          </a:p>
          <a:p>
            <a:pPr indent="-228600" defTabSz="914400">
              <a:lnSpc>
                <a:spcPct val="90000"/>
              </a:lnSpc>
              <a:spcAft>
                <a:spcPts val="600"/>
              </a:spcAft>
              <a:buFont typeface="Arial" panose="020B0604020202020204" pitchFamily="34" charset="0"/>
              <a:buChar char="•"/>
            </a:pPr>
            <a:r>
              <a:rPr lang="en-US" sz="2000" dirty="0">
                <a:hlinkClick r:id="rId2"/>
              </a:rPr>
              <a:t>www.geogebra.org/?lang=fr</a:t>
            </a:r>
            <a:endParaRPr lang="en-US" sz="2000" dirty="0"/>
          </a:p>
          <a:p>
            <a:pPr indent="-228600" defTabSz="914400">
              <a:lnSpc>
                <a:spcPct val="90000"/>
              </a:lnSpc>
              <a:spcAft>
                <a:spcPts val="600"/>
              </a:spcAft>
              <a:buFont typeface="Arial" panose="020B0604020202020204" pitchFamily="34" charset="0"/>
              <a:buChar char="•"/>
            </a:pPr>
            <a:endParaRPr lang="en-US" sz="2000" dirty="0"/>
          </a:p>
          <a:p>
            <a:pPr marL="342900" indent="-228600" defTabSz="914400">
              <a:lnSpc>
                <a:spcPct val="90000"/>
              </a:lnSpc>
              <a:spcAft>
                <a:spcPts val="600"/>
              </a:spcAft>
              <a:buFont typeface="Arial" panose="020B0604020202020204" pitchFamily="34" charset="0"/>
              <a:buChar char="•"/>
            </a:pPr>
            <a:r>
              <a:rPr lang="en-US" sz="2000" dirty="0"/>
              <a:t>Pour </a:t>
            </a:r>
            <a:r>
              <a:rPr lang="en-US" sz="2000" dirty="0" err="1"/>
              <a:t>téléchargement</a:t>
            </a:r>
            <a:r>
              <a:rPr lang="en-US" sz="2000" dirty="0"/>
              <a:t> à </a:t>
            </a:r>
            <a:r>
              <a:rPr lang="en-US" sz="2000" dirty="0" err="1"/>
              <a:t>l'adresse</a:t>
            </a:r>
            <a:r>
              <a:rPr lang="en-US" sz="2000" dirty="0"/>
              <a:t> : </a:t>
            </a:r>
          </a:p>
          <a:p>
            <a:pPr indent="-228600" defTabSz="914400">
              <a:lnSpc>
                <a:spcPct val="90000"/>
              </a:lnSpc>
              <a:spcAft>
                <a:spcPts val="600"/>
              </a:spcAft>
              <a:buFont typeface="Arial" panose="020B0604020202020204" pitchFamily="34" charset="0"/>
              <a:buChar char="•"/>
            </a:pPr>
            <a:r>
              <a:rPr lang="en-US" sz="2000" dirty="0">
                <a:hlinkClick r:id="rId3"/>
              </a:rPr>
              <a:t>www.geogebra.org/download</a:t>
            </a:r>
            <a:endParaRPr lang="en-US" sz="2000" dirty="0"/>
          </a:p>
          <a:p>
            <a:pPr indent="-228600" defTabSz="914400">
              <a:lnSpc>
                <a:spcPct val="90000"/>
              </a:lnSpc>
              <a:spcAft>
                <a:spcPts val="600"/>
              </a:spcAft>
              <a:buFont typeface="Arial" panose="020B0604020202020204" pitchFamily="34" charset="0"/>
              <a:buChar char="•"/>
            </a:pPr>
            <a:endParaRPr lang="en-US" sz="2000" dirty="0"/>
          </a:p>
          <a:p>
            <a:pPr marL="342900" indent="-228600" defTabSz="914400">
              <a:lnSpc>
                <a:spcPct val="90000"/>
              </a:lnSpc>
              <a:spcAft>
                <a:spcPts val="600"/>
              </a:spcAft>
              <a:buFont typeface="Arial" panose="020B0604020202020204" pitchFamily="34" charset="0"/>
              <a:buChar char="•"/>
            </a:pPr>
            <a:r>
              <a:rPr lang="en-US" sz="2000" dirty="0"/>
              <a:t>Et </a:t>
            </a:r>
            <a:r>
              <a:rPr lang="en-US" sz="2000" dirty="0" err="1"/>
              <a:t>est</a:t>
            </a:r>
            <a:r>
              <a:rPr lang="en-US" sz="2000" dirty="0"/>
              <a:t> </a:t>
            </a:r>
            <a:r>
              <a:rPr lang="en-US" sz="2000" dirty="0" err="1"/>
              <a:t>aussi</a:t>
            </a:r>
            <a:r>
              <a:rPr lang="en-US" sz="2000" dirty="0"/>
              <a:t> disponible </a:t>
            </a:r>
            <a:r>
              <a:rPr lang="en-US" sz="2000" dirty="0" err="1"/>
              <a:t>comme</a:t>
            </a:r>
            <a:r>
              <a:rPr lang="en-US" sz="2000" dirty="0"/>
              <a:t> </a:t>
            </a:r>
            <a:r>
              <a:rPr lang="en-US" sz="2000" dirty="0" err="1"/>
              <a:t>logiciel</a:t>
            </a:r>
            <a:r>
              <a:rPr lang="en-US" sz="2000" dirty="0"/>
              <a:t> libre </a:t>
            </a:r>
            <a:r>
              <a:rPr lang="en-US" sz="2000" dirty="0" err="1"/>
              <a:t>en</a:t>
            </a:r>
            <a:r>
              <a:rPr lang="en-US" sz="2000" dirty="0"/>
              <a:t> </a:t>
            </a:r>
            <a:r>
              <a:rPr lang="en-US" sz="2000" dirty="0" err="1"/>
              <a:t>ligne</a:t>
            </a:r>
            <a:r>
              <a:rPr lang="en-US" sz="2000" dirty="0"/>
              <a:t> à </a:t>
            </a:r>
            <a:r>
              <a:rPr lang="en-US" sz="2000" dirty="0" err="1"/>
              <a:t>l'adresse</a:t>
            </a:r>
            <a:r>
              <a:rPr lang="en-US" sz="2000" dirty="0"/>
              <a:t> :</a:t>
            </a:r>
          </a:p>
          <a:p>
            <a:pPr indent="-228600" defTabSz="914400">
              <a:lnSpc>
                <a:spcPct val="90000"/>
              </a:lnSpc>
              <a:spcAft>
                <a:spcPts val="600"/>
              </a:spcAft>
              <a:buFont typeface="Arial" panose="020B0604020202020204" pitchFamily="34" charset="0"/>
              <a:buChar char="•"/>
            </a:pPr>
            <a:r>
              <a:rPr lang="en-US" sz="2000" dirty="0">
                <a:hlinkClick r:id="rId4"/>
              </a:rPr>
              <a:t>https://www.geogebra.org/classic?lang=fr</a:t>
            </a:r>
            <a:endParaRPr lang="en-US" sz="2000" dirty="0"/>
          </a:p>
          <a:p>
            <a:pPr indent="-228600" defTabSz="914400">
              <a:lnSpc>
                <a:spcPct val="90000"/>
              </a:lnSpc>
              <a:spcAft>
                <a:spcPts val="600"/>
              </a:spcAft>
              <a:buFont typeface="Arial" panose="020B0604020202020204" pitchFamily="34" charset="0"/>
              <a:buChar char="•"/>
            </a:pPr>
            <a:endParaRPr lang="en-US" sz="2000" dirty="0"/>
          </a:p>
          <a:p>
            <a:pPr marL="342900" indent="-228600" defTabSz="914400">
              <a:lnSpc>
                <a:spcPct val="90000"/>
              </a:lnSpc>
              <a:spcAft>
                <a:spcPts val="600"/>
              </a:spcAft>
              <a:buFont typeface="Arial" panose="020B0604020202020204" pitchFamily="34" charset="0"/>
              <a:buChar char="•"/>
            </a:pPr>
            <a:r>
              <a:rPr lang="en-US" sz="2000" dirty="0"/>
              <a:t>Pour </a:t>
            </a:r>
            <a:r>
              <a:rPr lang="en-US" sz="2000" dirty="0" err="1"/>
              <a:t>débuter</a:t>
            </a:r>
            <a:r>
              <a:rPr lang="en-US" sz="2000" dirty="0"/>
              <a:t> : </a:t>
            </a:r>
          </a:p>
          <a:p>
            <a:pPr indent="-228600" defTabSz="914400">
              <a:lnSpc>
                <a:spcPct val="90000"/>
              </a:lnSpc>
              <a:spcAft>
                <a:spcPts val="600"/>
              </a:spcAft>
              <a:buFont typeface="Arial" panose="020B0604020202020204" pitchFamily="34" charset="0"/>
              <a:buChar char="•"/>
            </a:pPr>
            <a:r>
              <a:rPr lang="en-US" sz="2000" dirty="0">
                <a:hlinkClick r:id="rId5"/>
              </a:rPr>
              <a:t>http://www.toutpourapprendre.com/2018/01/geogebra-comment-lutiliser.html</a:t>
            </a:r>
            <a:endParaRPr lang="en-US" sz="2000" dirty="0"/>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7215" y="0"/>
            <a:ext cx="1708785" cy="6858000"/>
          </a:xfrm>
          <a:prstGeom prst="rect">
            <a:avLst/>
          </a:prstGeom>
          <a:solidFill>
            <a:srgbClr val="7F8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43762" y="2358913"/>
            <a:ext cx="1738890" cy="2140172"/>
          </a:xfrm>
          <a:prstGeom prst="ellipse">
            <a:avLst/>
          </a:prstGeom>
          <a:solidFill>
            <a:srgbClr val="FFFFFF"/>
          </a:solidFill>
          <a:ln w="22225">
            <a:solidFill>
              <a:srgbClr val="7B8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p:cNvPicPr>
            <a:picLocks noChangeAspect="1"/>
          </p:cNvPicPr>
          <p:nvPr/>
        </p:nvPicPr>
        <p:blipFill>
          <a:blip r:embed="rId6"/>
          <a:stretch>
            <a:fillRect/>
          </a:stretch>
        </p:blipFill>
        <p:spPr>
          <a:xfrm>
            <a:off x="7519234" y="3112709"/>
            <a:ext cx="1187946" cy="632581"/>
          </a:xfrm>
          <a:prstGeom prst="rect">
            <a:avLst/>
          </a:prstGeom>
        </p:spPr>
      </p:pic>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7"/>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2906042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re 1"/>
          <p:cNvSpPr>
            <a:spLocks noGrp="1"/>
          </p:cNvSpPr>
          <p:nvPr>
            <p:ph type="title"/>
          </p:nvPr>
        </p:nvSpPr>
        <p:spPr>
          <a:xfrm>
            <a:off x="520064" y="2053641"/>
            <a:ext cx="2981193" cy="2760098"/>
          </a:xfrm>
        </p:spPr>
        <p:txBody>
          <a:bodyPr vert="horz" lIns="91440" tIns="45720" rIns="91440" bIns="45720" rtlCol="0" anchor="ctr">
            <a:normAutofit/>
          </a:bodyPr>
          <a:lstStyle/>
          <a:p>
            <a:pPr algn="l" defTabSz="914400">
              <a:lnSpc>
                <a:spcPct val="90000"/>
              </a:lnSpc>
            </a:pPr>
            <a:r>
              <a:rPr lang="en-US" b="1" kern="1200">
                <a:solidFill>
                  <a:srgbClr val="FFFFFF"/>
                </a:solidFill>
                <a:latin typeface="+mj-lt"/>
                <a:ea typeface="+mj-ea"/>
                <a:cs typeface="+mj-cs"/>
              </a:rPr>
              <a:t>GeoGebra : J'ai besoin d'aide ?</a:t>
            </a:r>
          </a:p>
        </p:txBody>
      </p:sp>
      <p:sp>
        <p:nvSpPr>
          <p:cNvPr id="3" name="ZoneTexte 2"/>
          <p:cNvSpPr txBox="1"/>
          <p:nvPr/>
        </p:nvSpPr>
        <p:spPr>
          <a:xfrm>
            <a:off x="4948591" y="801866"/>
            <a:ext cx="4311193" cy="5230634"/>
          </a:xfrm>
          <a:prstGeom prst="rect">
            <a:avLst/>
          </a:prstGeo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500">
                <a:solidFill>
                  <a:srgbClr val="000000"/>
                </a:solidFill>
              </a:rPr>
              <a:t> </a:t>
            </a:r>
            <a:r>
              <a:rPr lang="en-US" sz="1500" b="1">
                <a:solidFill>
                  <a:srgbClr val="000000"/>
                </a:solidFill>
              </a:rPr>
              <a:t>Les ressources d’aide en ligne sur GeoGebra :</a:t>
            </a:r>
            <a:endParaRPr lang="en-US" sz="1500">
              <a:solidFill>
                <a:srgbClr val="000000"/>
              </a:solidFill>
            </a:endParaRPr>
          </a:p>
          <a:p>
            <a:pPr indent="-228600" defTabSz="914400">
              <a:lnSpc>
                <a:spcPct val="90000"/>
              </a:lnSpc>
              <a:buFont typeface="Arial" panose="020B0604020202020204" pitchFamily="34" charset="0"/>
              <a:buChar char="•"/>
            </a:pPr>
            <a:endParaRPr lang="en-US" sz="1500">
              <a:solidFill>
                <a:srgbClr val="000000"/>
              </a:solidFill>
            </a:endParaRPr>
          </a:p>
          <a:p>
            <a:pPr marL="342900" indent="-228600" defTabSz="914400">
              <a:lnSpc>
                <a:spcPct val="90000"/>
              </a:lnSpc>
              <a:buFont typeface="Arial" panose="020B0604020202020204" pitchFamily="34" charset="0"/>
              <a:buChar char="•"/>
            </a:pPr>
            <a:r>
              <a:rPr lang="en-US" sz="1500">
                <a:solidFill>
                  <a:srgbClr val="000000"/>
                </a:solidFill>
              </a:rPr>
              <a:t>Il existe plusieurs tutoriels en ligne sur GeoGebra. </a:t>
            </a:r>
          </a:p>
          <a:p>
            <a:pPr indent="-228600" defTabSz="914400">
              <a:lnSpc>
                <a:spcPct val="90000"/>
              </a:lnSpc>
              <a:buFont typeface="Arial" panose="020B0604020202020204" pitchFamily="34" charset="0"/>
              <a:buChar char="•"/>
            </a:pPr>
            <a:r>
              <a:rPr lang="en-US" sz="1500">
                <a:solidFill>
                  <a:srgbClr val="000000"/>
                </a:solidFill>
              </a:rPr>
              <a:t>Nous suggérons ces deux vidéos Youtube :</a:t>
            </a:r>
          </a:p>
          <a:p>
            <a:pPr indent="-228600" defTabSz="914400">
              <a:lnSpc>
                <a:spcPct val="90000"/>
              </a:lnSpc>
              <a:buFont typeface="Arial" panose="020B0604020202020204" pitchFamily="34" charset="0"/>
              <a:buChar char="•"/>
            </a:pPr>
            <a:r>
              <a:rPr lang="en-US" sz="1500">
                <a:solidFill>
                  <a:srgbClr val="000000"/>
                </a:solidFill>
                <a:hlinkClick r:id="rId3"/>
              </a:rPr>
              <a:t>www.youtube.com/watch?v=rpqCFgggG74</a:t>
            </a:r>
            <a:endParaRPr lang="en-US" sz="1500">
              <a:solidFill>
                <a:srgbClr val="000000"/>
              </a:solidFill>
            </a:endParaRPr>
          </a:p>
          <a:p>
            <a:pPr indent="-228600" defTabSz="914400">
              <a:lnSpc>
                <a:spcPct val="90000"/>
              </a:lnSpc>
              <a:spcAft>
                <a:spcPts val="2076"/>
              </a:spcAft>
              <a:buFont typeface="Arial" panose="020B0604020202020204" pitchFamily="34" charset="0"/>
              <a:buChar char="•"/>
            </a:pPr>
            <a:r>
              <a:rPr lang="en-US" sz="1500">
                <a:solidFill>
                  <a:srgbClr val="000000"/>
                </a:solidFill>
                <a:hlinkClick r:id="rId4"/>
              </a:rPr>
              <a:t>www.youtube.com/watch?v=j2Hm3_tqJEg&amp;list=PL06D48B9002299301</a:t>
            </a:r>
            <a:endParaRPr lang="en-US" sz="1500">
              <a:solidFill>
                <a:srgbClr val="000000"/>
              </a:solidFill>
            </a:endParaRPr>
          </a:p>
          <a:p>
            <a:pPr marL="342900" indent="-228600" defTabSz="914400">
              <a:lnSpc>
                <a:spcPct val="90000"/>
              </a:lnSpc>
              <a:buFont typeface="Arial" panose="020B0604020202020204" pitchFamily="34" charset="0"/>
              <a:buChar char="•"/>
            </a:pPr>
            <a:r>
              <a:rPr lang="en-US" sz="1500">
                <a:solidFill>
                  <a:srgbClr val="000000"/>
                </a:solidFill>
              </a:rPr>
              <a:t>GeoGebra propose aussi des tutoriels disponibles à l'adresse: </a:t>
            </a:r>
            <a:r>
              <a:rPr lang="en-US" sz="1500">
                <a:solidFill>
                  <a:srgbClr val="000000"/>
                </a:solidFill>
                <a:hlinkClick r:id="rId5"/>
              </a:rPr>
              <a:t>https://wiki.geogebra.org/fr/Tutoriels</a:t>
            </a:r>
            <a:endParaRPr lang="en-US" sz="1500">
              <a:solidFill>
                <a:srgbClr val="000000"/>
              </a:solidFill>
            </a:endParaRPr>
          </a:p>
          <a:p>
            <a:pPr marL="342900" indent="-228600" defTabSz="914400">
              <a:lnSpc>
                <a:spcPct val="90000"/>
              </a:lnSpc>
              <a:buFont typeface="Arial" panose="020B0604020202020204" pitchFamily="34" charset="0"/>
              <a:buChar char="•"/>
            </a:pPr>
            <a:endParaRPr lang="en-US" sz="1500">
              <a:solidFill>
                <a:srgbClr val="000000"/>
              </a:solidFill>
            </a:endParaRPr>
          </a:p>
          <a:p>
            <a:pPr marL="342900" indent="-228600" defTabSz="914400">
              <a:lnSpc>
                <a:spcPct val="90000"/>
              </a:lnSpc>
              <a:buFont typeface="Arial" panose="020B0604020202020204" pitchFamily="34" charset="0"/>
              <a:buChar char="•"/>
            </a:pPr>
            <a:r>
              <a:rPr lang="en-US" sz="1500">
                <a:solidFill>
                  <a:srgbClr val="000000"/>
                </a:solidFill>
              </a:rPr>
              <a:t>Une autre source d'informations est aussi disponible interactivement avec l'utilisation de GeoGebra : en cliquant sur un icône, une barre d'aide grise s'affiche en bas de la page et en cliquant sur le ? Une nouvelle fenêtre s'ouvre vous expliquant les fonctionnalités de l'outils que vous souhaitez utiliser.</a:t>
            </a: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6"/>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310994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7"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pPr>
              <a:lnSpc>
                <a:spcPct val="90000"/>
              </a:lnSpc>
            </a:pPr>
            <a:r>
              <a:rPr lang="fr-FR" sz="2800" b="1">
                <a:solidFill>
                  <a:srgbClr val="FFFFFF"/>
                </a:solidFill>
              </a:rPr>
              <a:t>Les DYS et les TICE </a:t>
            </a:r>
            <a:br>
              <a:rPr lang="fr-FR" sz="2800" b="1">
                <a:solidFill>
                  <a:srgbClr val="FFFFFF"/>
                </a:solidFill>
              </a:rPr>
            </a:br>
            <a:r>
              <a:rPr lang="fr-FR" sz="2800">
                <a:solidFill>
                  <a:srgbClr val="FFFFFF"/>
                </a:solidFill>
              </a:rPr>
              <a:t>(</a:t>
            </a:r>
            <a:r>
              <a:rPr lang="fr-FR" sz="2800" b="1">
                <a:solidFill>
                  <a:srgbClr val="FFFFFF"/>
                </a:solidFill>
              </a:rPr>
              <a:t>T</a:t>
            </a:r>
            <a:r>
              <a:rPr lang="fr-FR" sz="2800">
                <a:solidFill>
                  <a:srgbClr val="FFFFFF"/>
                </a:solidFill>
              </a:rPr>
              <a:t>echnologies de l’</a:t>
            </a:r>
            <a:r>
              <a:rPr lang="fr-FR" sz="2800" b="1">
                <a:solidFill>
                  <a:srgbClr val="FFFFFF"/>
                </a:solidFill>
              </a:rPr>
              <a:t>I</a:t>
            </a:r>
            <a:r>
              <a:rPr lang="fr-FR" sz="2800">
                <a:solidFill>
                  <a:srgbClr val="FFFFFF"/>
                </a:solidFill>
              </a:rPr>
              <a:t>nformation et de la </a:t>
            </a:r>
            <a:r>
              <a:rPr lang="fr-FR" sz="2800" b="1">
                <a:solidFill>
                  <a:srgbClr val="FFFFFF"/>
                </a:solidFill>
              </a:rPr>
              <a:t>C</a:t>
            </a:r>
            <a:r>
              <a:rPr lang="fr-FR" sz="2800">
                <a:solidFill>
                  <a:srgbClr val="FFFFFF"/>
                </a:solidFill>
              </a:rPr>
              <a:t>ommunication pour l’</a:t>
            </a:r>
            <a:r>
              <a:rPr lang="fr-FR" sz="2800" b="1">
                <a:solidFill>
                  <a:srgbClr val="FFFFFF"/>
                </a:solidFill>
              </a:rPr>
              <a:t>E</a:t>
            </a:r>
            <a:r>
              <a:rPr lang="fr-FR" sz="2800">
                <a:solidFill>
                  <a:srgbClr val="FFFFFF"/>
                </a:solidFill>
              </a:rPr>
              <a:t>nseignement)</a:t>
            </a:r>
          </a:p>
        </p:txBody>
      </p:sp>
      <p:sp>
        <p:nvSpPr>
          <p:cNvPr id="5"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4948591" y="801866"/>
            <a:ext cx="4311193" cy="5230634"/>
          </a:xfrm>
        </p:spPr>
        <p:txBody>
          <a:bodyPr anchor="ctr">
            <a:normAutofit/>
          </a:bodyPr>
          <a:lstStyle/>
          <a:p>
            <a:pPr fontAlgn="base">
              <a:lnSpc>
                <a:spcPct val="90000"/>
              </a:lnSpc>
            </a:pPr>
            <a:r>
              <a:rPr lang="fr-FR" sz="2000">
                <a:solidFill>
                  <a:srgbClr val="000000"/>
                </a:solidFill>
              </a:rPr>
              <a:t>Le saviez-vous ? Ces génies informatiques, ceux-là mêmes qui créent des logiciels et qui développent des sites internet sont en majeure partie de </a:t>
            </a:r>
            <a:r>
              <a:rPr lang="fr-FR" sz="2000" b="1">
                <a:solidFill>
                  <a:srgbClr val="000000"/>
                </a:solidFill>
              </a:rPr>
              <a:t>grands dyslexiques</a:t>
            </a:r>
            <a:r>
              <a:rPr lang="fr-FR" sz="2000">
                <a:solidFill>
                  <a:srgbClr val="000000"/>
                </a:solidFill>
              </a:rPr>
              <a:t>. La raison est simple : ils retrouvent dans </a:t>
            </a:r>
            <a:r>
              <a:rPr lang="fr-FR" sz="2000" b="1">
                <a:solidFill>
                  <a:srgbClr val="000000"/>
                </a:solidFill>
              </a:rPr>
              <a:t>l’ordinateur un allié incontournable</a:t>
            </a:r>
            <a:r>
              <a:rPr lang="fr-FR" sz="2000">
                <a:solidFill>
                  <a:srgbClr val="000000"/>
                </a:solidFill>
              </a:rPr>
              <a:t> dans leur développement, car ils retrouvent dans celui-ci l’automatisme qui leur fait tant défaut.</a:t>
            </a:r>
          </a:p>
          <a:p>
            <a:pPr fontAlgn="base">
              <a:lnSpc>
                <a:spcPct val="90000"/>
              </a:lnSpc>
            </a:pPr>
            <a:endParaRPr lang="fr-FR" sz="2000">
              <a:solidFill>
                <a:srgbClr val="000000"/>
              </a:solidFill>
            </a:endParaRPr>
          </a:p>
          <a:p>
            <a:pPr fontAlgn="base">
              <a:lnSpc>
                <a:spcPct val="90000"/>
              </a:lnSpc>
            </a:pPr>
            <a:r>
              <a:rPr lang="fr-FR" sz="2000" b="1">
                <a:solidFill>
                  <a:srgbClr val="000000"/>
                </a:solidFill>
              </a:rPr>
              <a:t>Dyslexique, dysgraphique, dysorthographique, dyspraxique… </a:t>
            </a:r>
            <a:r>
              <a:rPr lang="fr-FR" sz="2000">
                <a:solidFill>
                  <a:srgbClr val="000000"/>
                </a:solidFill>
              </a:rPr>
              <a:t>Quel que soit le trouble dont souffre votre élève </a:t>
            </a:r>
            <a:r>
              <a:rPr lang="fr-FR" sz="2000" b="1">
                <a:solidFill>
                  <a:srgbClr val="000000"/>
                </a:solidFill>
              </a:rPr>
              <a:t>l’informatique</a:t>
            </a:r>
            <a:r>
              <a:rPr lang="fr-FR" sz="2000">
                <a:solidFill>
                  <a:srgbClr val="000000"/>
                </a:solidFill>
              </a:rPr>
              <a:t> peut lui être d’une grande aide. </a:t>
            </a:r>
          </a:p>
          <a:p>
            <a:pPr>
              <a:lnSpc>
                <a:spcPct val="90000"/>
              </a:lnSpc>
            </a:pPr>
            <a:endParaRPr lang="fr-FR" sz="2000">
              <a:solidFill>
                <a:srgbClr val="000000"/>
              </a:solidFill>
            </a:endParaRPr>
          </a:p>
        </p:txBody>
      </p:sp>
      <p:pic>
        <p:nvPicPr>
          <p:cNvPr id="6" name="Image 5">
            <a:extLst>
              <a:ext uri="{FF2B5EF4-FFF2-40B4-BE49-F238E27FC236}">
                <a16:creationId xmlns:a16="http://schemas.microsoft.com/office/drawing/2014/main" id="{3296386B-A00B-4174-827A-D3DD31723BDD}"/>
              </a:ext>
            </a:extLst>
          </p:cNvPr>
          <p:cNvPicPr>
            <a:picLocks noChangeAspect="1"/>
          </p:cNvPicPr>
          <p:nvPr/>
        </p:nvPicPr>
        <p:blipFill>
          <a:blip r:embed="rId3"/>
          <a:stretch>
            <a:fillRect/>
          </a:stretch>
        </p:blipFill>
        <p:spPr>
          <a:xfrm>
            <a:off x="8581242" y="6422879"/>
            <a:ext cx="1186478" cy="233809"/>
          </a:xfrm>
          <a:prstGeom prst="rect">
            <a:avLst/>
          </a:prstGeom>
        </p:spPr>
      </p:pic>
    </p:spTree>
    <p:extLst>
      <p:ext uri="{BB962C8B-B14F-4D97-AF65-F5344CB8AC3E}">
        <p14:creationId xmlns:p14="http://schemas.microsoft.com/office/powerpoint/2010/main" val="3734724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743" y="1340276"/>
            <a:ext cx="8024979" cy="400110"/>
          </a:xfrm>
          <a:prstGeom prst="rect">
            <a:avLst/>
          </a:prstGeom>
          <a:noFill/>
        </p:spPr>
        <p:txBody>
          <a:bodyPr wrap="none" rtlCol="0">
            <a:spAutoFit/>
          </a:bodyPr>
          <a:lstStyle/>
          <a:p>
            <a:r>
              <a:rPr lang="fr-FR" sz="2000" b="1" dirty="0">
                <a:latin typeface="Arial"/>
                <a:cs typeface="Arial"/>
              </a:rPr>
              <a:t>Quelques sites pour démarrer, trouver des exercices, de l’aide…</a:t>
            </a:r>
          </a:p>
        </p:txBody>
      </p:sp>
      <p:sp>
        <p:nvSpPr>
          <p:cNvPr id="11" name="ZoneTexte 10"/>
          <p:cNvSpPr txBox="1"/>
          <p:nvPr/>
        </p:nvSpPr>
        <p:spPr>
          <a:xfrm>
            <a:off x="846693" y="2163518"/>
            <a:ext cx="8866744" cy="3016210"/>
          </a:xfrm>
          <a:prstGeom prst="rect">
            <a:avLst/>
          </a:prstGeom>
          <a:noFill/>
        </p:spPr>
        <p:txBody>
          <a:bodyPr wrap="square" rtlCol="0">
            <a:spAutoFit/>
          </a:bodyPr>
          <a:lstStyle/>
          <a:p>
            <a:pPr marL="285750" indent="-285750">
              <a:buFont typeface="Arial"/>
              <a:buChar char="•"/>
            </a:pPr>
            <a:r>
              <a:rPr lang="fr-FR" sz="2000" dirty="0">
                <a:latin typeface="Arial" panose="020B0604020202020204" pitchFamily="34" charset="0"/>
                <a:cs typeface="Arial" panose="020B0604020202020204" pitchFamily="34" charset="0"/>
                <a:hlinkClick r:id="rId2"/>
              </a:rPr>
              <a:t>https://mlbesson.weebly.com/geogebra-en-primaire.html</a:t>
            </a:r>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pPr marL="285750" indent="-285750">
              <a:buFont typeface="Arial"/>
              <a:buChar char="•"/>
            </a:pPr>
            <a:r>
              <a:rPr lang="fr-FR" sz="2000" dirty="0">
                <a:latin typeface="Arial" panose="020B0604020202020204" pitchFamily="34" charset="0"/>
                <a:cs typeface="Arial" panose="020B0604020202020204" pitchFamily="34" charset="0"/>
                <a:hlinkClick r:id="rId3"/>
              </a:rPr>
              <a:t>https://mlbesson.weebly.com/geogebra-au-collegravege.html</a:t>
            </a:r>
            <a:endParaRPr lang="nl-NL" sz="2000" dirty="0">
              <a:latin typeface="Arial" panose="020B0604020202020204" pitchFamily="34" charset="0"/>
              <a:cs typeface="Arial" panose="020B0604020202020204" pitchFamily="34" charset="0"/>
              <a:hlinkClick r:id="rId4"/>
            </a:endParaRPr>
          </a:p>
          <a:p>
            <a:pPr marL="285750" indent="-285750">
              <a:buFont typeface="Arial"/>
              <a:buChar char="•"/>
            </a:pPr>
            <a:endParaRPr lang="en-US" sz="2000" dirty="0">
              <a:latin typeface="Arial" panose="020B0604020202020204" pitchFamily="34" charset="0"/>
              <a:cs typeface="Arial" panose="020B0604020202020204" pitchFamily="34" charset="0"/>
              <a:hlinkClick r:id="rId4"/>
            </a:endParaRPr>
          </a:p>
          <a:p>
            <a:pPr marL="285750" indent="-285750">
              <a:buFont typeface="Arial"/>
              <a:buChar char="•"/>
            </a:pPr>
            <a:endParaRPr lang="en-US" dirty="0">
              <a:latin typeface="Arial"/>
              <a:cs typeface="Arial"/>
              <a:hlinkClick r:id="rId4"/>
            </a:endParaRPr>
          </a:p>
          <a:p>
            <a:pPr marL="285750" indent="-285750">
              <a:buFont typeface="Arial"/>
              <a:buChar char="•"/>
            </a:pPr>
            <a:endParaRPr lang="en-US" dirty="0">
              <a:latin typeface="Arial"/>
              <a:cs typeface="Arial"/>
              <a:hlinkClick r:id="rId4"/>
            </a:endParaRPr>
          </a:p>
          <a:p>
            <a:pPr marL="285750" indent="-285750">
              <a:buFont typeface="Arial"/>
              <a:buChar char="•"/>
            </a:pPr>
            <a:endParaRPr lang="en-US" dirty="0">
              <a:latin typeface="Arial"/>
              <a:cs typeface="Arial"/>
              <a:hlinkClick r:id="rId4"/>
            </a:endParaRPr>
          </a:p>
          <a:p>
            <a:endParaRPr lang="fr-FR" dirty="0">
              <a:latin typeface="Arial"/>
              <a:cs typeface="Arial"/>
            </a:endParaRPr>
          </a:p>
          <a:p>
            <a:pPr marL="285750" indent="-285750">
              <a:buFont typeface="Arial"/>
              <a:buChar char="•"/>
            </a:pPr>
            <a:r>
              <a:rPr lang="fr-FR" sz="2000" dirty="0">
                <a:latin typeface="Arial" panose="020B0604020202020204" pitchFamily="34" charset="0"/>
                <a:cs typeface="Arial" panose="020B0604020202020204" pitchFamily="34" charset="0"/>
                <a:hlinkClick r:id="rId5"/>
              </a:rPr>
              <a:t>https://mlbesson.weebly.com/geogebra-comment-faire.html</a:t>
            </a:r>
            <a:endParaRPr lang="en-US" sz="2000" dirty="0">
              <a:latin typeface="Arial" panose="020B0604020202020204" pitchFamily="34" charset="0"/>
              <a:cs typeface="Arial" panose="020B0604020202020204" pitchFamily="34" charset="0"/>
            </a:endParaRPr>
          </a:p>
          <a:p>
            <a:endParaRPr lang="fr-FR" dirty="0">
              <a:latin typeface="Arial"/>
              <a:cs typeface="Arial"/>
            </a:endParaRPr>
          </a:p>
        </p:txBody>
      </p:sp>
      <p:sp>
        <p:nvSpPr>
          <p:cNvPr id="6"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endParaRPr lang="fr-FR" sz="3200" b="1" dirty="0"/>
          </a:p>
        </p:txBody>
      </p:sp>
    </p:spTree>
    <p:extLst>
      <p:ext uri="{BB962C8B-B14F-4D97-AF65-F5344CB8AC3E}">
        <p14:creationId xmlns:p14="http://schemas.microsoft.com/office/powerpoint/2010/main" val="1295998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
          <p:cNvPicPr/>
          <p:nvPr/>
        </p:nvPicPr>
        <p:blipFill>
          <a:blip r:embed="rId2">
            <a:lum/>
            <a:alphaModFix/>
          </a:blip>
          <a:srcRect/>
          <a:stretch>
            <a:fillRect/>
          </a:stretch>
        </p:blipFill>
        <p:spPr>
          <a:xfrm>
            <a:off x="5474366" y="2602174"/>
            <a:ext cx="3026708" cy="3940819"/>
          </a:xfrm>
          <a:prstGeom prst="rect">
            <a:avLst/>
          </a:prstGeom>
        </p:spPr>
      </p:pic>
      <p:sp>
        <p:nvSpPr>
          <p:cNvPr id="5"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6" name="ZoneTexte 5"/>
          <p:cNvSpPr txBox="1"/>
          <p:nvPr/>
        </p:nvSpPr>
        <p:spPr>
          <a:xfrm>
            <a:off x="500657" y="1167622"/>
            <a:ext cx="8370350" cy="830997"/>
          </a:xfrm>
          <a:prstGeom prst="rect">
            <a:avLst/>
          </a:prstGeom>
          <a:noFill/>
        </p:spPr>
        <p:txBody>
          <a:bodyPr wrap="none" rtlCol="0">
            <a:spAutoFit/>
          </a:bodyPr>
          <a:lstStyle/>
          <a:p>
            <a:r>
              <a:rPr lang="fr-FR" sz="2400" b="1" dirty="0">
                <a:latin typeface="Arial"/>
                <a:cs typeface="Arial"/>
              </a:rPr>
              <a:t>Exemple d’utilisation: </a:t>
            </a:r>
            <a:br>
              <a:rPr lang="fr-FR" sz="2400" dirty="0">
                <a:latin typeface="Arial"/>
                <a:cs typeface="Arial"/>
              </a:rPr>
            </a:br>
            <a:r>
              <a:rPr lang="fr-FR" sz="2400" dirty="0">
                <a:latin typeface="Arial"/>
                <a:cs typeface="Arial"/>
              </a:rPr>
              <a:t>Créer un triangle  isocèle ABC ou AB=AC=4cm  et BC=2 cm</a:t>
            </a:r>
          </a:p>
        </p:txBody>
      </p:sp>
      <p:sp>
        <p:nvSpPr>
          <p:cNvPr id="7" name="ZoneTexte 6"/>
          <p:cNvSpPr txBox="1"/>
          <p:nvPr/>
        </p:nvSpPr>
        <p:spPr>
          <a:xfrm>
            <a:off x="500657" y="3210003"/>
            <a:ext cx="4645046" cy="1323439"/>
          </a:xfrm>
          <a:prstGeom prst="rect">
            <a:avLst/>
          </a:prstGeom>
          <a:noFill/>
        </p:spPr>
        <p:txBody>
          <a:bodyPr wrap="square" rtlCol="0">
            <a:spAutoFit/>
          </a:bodyPr>
          <a:lstStyle/>
          <a:p>
            <a:r>
              <a:rPr lang="fr-FR" sz="2000" dirty="0">
                <a:latin typeface="Arial"/>
                <a:cs typeface="Arial"/>
              </a:rPr>
              <a:t>Afficher toutes les mesures et respecter les couleur comme dans la figure  :</a:t>
            </a:r>
          </a:p>
          <a:p>
            <a:endParaRPr lang="fr-FR" sz="2000" dirty="0">
              <a:latin typeface="Arial"/>
              <a:cs typeface="Arial"/>
            </a:endParaRPr>
          </a:p>
        </p:txBody>
      </p:sp>
    </p:spTree>
    <p:extLst>
      <p:ext uri="{BB962C8B-B14F-4D97-AF65-F5344CB8AC3E}">
        <p14:creationId xmlns:p14="http://schemas.microsoft.com/office/powerpoint/2010/main" val="1611989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6"/>
          <p:cNvPicPr/>
          <p:nvPr/>
        </p:nvPicPr>
        <p:blipFill>
          <a:blip r:embed="rId2">
            <a:lum/>
            <a:alphaModFix/>
          </a:blip>
          <a:srcRect/>
          <a:stretch>
            <a:fillRect/>
          </a:stretch>
        </p:blipFill>
        <p:spPr>
          <a:xfrm>
            <a:off x="520011" y="2732995"/>
            <a:ext cx="3695293" cy="2973538"/>
          </a:xfrm>
          <a:prstGeom prst="rect">
            <a:avLst/>
          </a:prstGeom>
        </p:spPr>
      </p:pic>
      <p:sp>
        <p:nvSpPr>
          <p:cNvPr id="5" name="ZoneTexte 4"/>
          <p:cNvSpPr txBox="1"/>
          <p:nvPr/>
        </p:nvSpPr>
        <p:spPr>
          <a:xfrm>
            <a:off x="520011" y="1897692"/>
            <a:ext cx="3618805" cy="445060"/>
          </a:xfrm>
          <a:prstGeom prst="rect">
            <a:avLst/>
          </a:prstGeom>
          <a:noFill/>
        </p:spPr>
        <p:txBody>
          <a:bodyPr wrap="none" lIns="105476" tIns="52738" rIns="105476" bIns="52738" rtlCol="0">
            <a:spAutoFit/>
          </a:bodyPr>
          <a:lstStyle/>
          <a:p>
            <a:r>
              <a:rPr lang="fr-FR" sz="2200" dirty="0"/>
              <a:t>1- Tracer un segment de 2 cm</a:t>
            </a:r>
          </a:p>
        </p:txBody>
      </p:sp>
      <p:pic>
        <p:nvPicPr>
          <p:cNvPr id="6" name="Image7"/>
          <p:cNvPicPr/>
          <p:nvPr/>
        </p:nvPicPr>
        <p:blipFill>
          <a:blip r:embed="rId3">
            <a:lum/>
            <a:alphaModFix/>
          </a:blip>
          <a:srcRect/>
          <a:stretch>
            <a:fillRect/>
          </a:stretch>
        </p:blipFill>
        <p:spPr>
          <a:xfrm>
            <a:off x="4827843" y="2732994"/>
            <a:ext cx="3897786" cy="2895353"/>
          </a:xfrm>
          <a:prstGeom prst="rect">
            <a:avLst/>
          </a:prstGeom>
        </p:spPr>
      </p:pic>
      <p:sp>
        <p:nvSpPr>
          <p:cNvPr id="7"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8" name="ZoneTexte 7"/>
          <p:cNvSpPr txBox="1"/>
          <p:nvPr/>
        </p:nvSpPr>
        <p:spPr>
          <a:xfrm>
            <a:off x="500657" y="1167622"/>
            <a:ext cx="2401318" cy="461665"/>
          </a:xfrm>
          <a:prstGeom prst="rect">
            <a:avLst/>
          </a:prstGeom>
          <a:noFill/>
        </p:spPr>
        <p:txBody>
          <a:bodyPr wrap="none" rtlCol="0">
            <a:spAutoFit/>
          </a:bodyPr>
          <a:lstStyle/>
          <a:p>
            <a:r>
              <a:rPr lang="fr-FR" sz="2400" dirty="0"/>
              <a:t>Tracer un triangle</a:t>
            </a:r>
            <a:endParaRPr lang="fr-FR" sz="2400" dirty="0">
              <a:latin typeface="Arial"/>
              <a:cs typeface="Arial"/>
            </a:endParaRPr>
          </a:p>
        </p:txBody>
      </p:sp>
    </p:spTree>
    <p:extLst>
      <p:ext uri="{BB962C8B-B14F-4D97-AF65-F5344CB8AC3E}">
        <p14:creationId xmlns:p14="http://schemas.microsoft.com/office/powerpoint/2010/main" val="34706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
          <p:cNvPicPr/>
          <p:nvPr/>
        </p:nvPicPr>
        <p:blipFill>
          <a:blip r:embed="rId2">
            <a:lum/>
            <a:alphaModFix/>
          </a:blip>
          <a:srcRect/>
          <a:stretch>
            <a:fillRect/>
          </a:stretch>
        </p:blipFill>
        <p:spPr>
          <a:xfrm>
            <a:off x="556807" y="1591439"/>
            <a:ext cx="3221067" cy="1552577"/>
          </a:xfrm>
          <a:prstGeom prst="rect">
            <a:avLst/>
          </a:prstGeom>
        </p:spPr>
      </p:pic>
      <p:pic>
        <p:nvPicPr>
          <p:cNvPr id="5" name="Image8"/>
          <p:cNvPicPr/>
          <p:nvPr/>
        </p:nvPicPr>
        <p:blipFill>
          <a:blip r:embed="rId3">
            <a:lum/>
            <a:alphaModFix/>
          </a:blip>
          <a:srcRect/>
          <a:stretch>
            <a:fillRect/>
          </a:stretch>
        </p:blipFill>
        <p:spPr>
          <a:xfrm>
            <a:off x="4189848" y="1464117"/>
            <a:ext cx="3185828" cy="1898743"/>
          </a:xfrm>
          <a:prstGeom prst="rect">
            <a:avLst/>
          </a:prstGeom>
        </p:spPr>
      </p:pic>
      <p:pic>
        <p:nvPicPr>
          <p:cNvPr id="6" name="Image9"/>
          <p:cNvPicPr/>
          <p:nvPr/>
        </p:nvPicPr>
        <p:blipFill>
          <a:blip r:embed="rId4">
            <a:lum/>
            <a:alphaModFix/>
          </a:blip>
          <a:srcRect/>
          <a:stretch>
            <a:fillRect/>
          </a:stretch>
        </p:blipFill>
        <p:spPr>
          <a:xfrm>
            <a:off x="215778" y="4038795"/>
            <a:ext cx="1989245" cy="2386362"/>
          </a:xfrm>
          <a:prstGeom prst="rect">
            <a:avLst/>
          </a:prstGeom>
        </p:spPr>
      </p:pic>
      <p:pic>
        <p:nvPicPr>
          <p:cNvPr id="7" name="Image10"/>
          <p:cNvPicPr/>
          <p:nvPr/>
        </p:nvPicPr>
        <p:blipFill>
          <a:blip r:embed="rId5">
            <a:lum/>
            <a:alphaModFix/>
          </a:blip>
          <a:srcRect/>
          <a:stretch>
            <a:fillRect/>
          </a:stretch>
        </p:blipFill>
        <p:spPr>
          <a:xfrm>
            <a:off x="2512074" y="4125977"/>
            <a:ext cx="2358729" cy="2361751"/>
          </a:xfrm>
          <a:prstGeom prst="rect">
            <a:avLst/>
          </a:prstGeom>
        </p:spPr>
      </p:pic>
      <p:pic>
        <p:nvPicPr>
          <p:cNvPr id="12" name="Image11"/>
          <p:cNvPicPr/>
          <p:nvPr/>
        </p:nvPicPr>
        <p:blipFill>
          <a:blip r:embed="rId6">
            <a:lum/>
            <a:alphaModFix/>
          </a:blip>
          <a:srcRect/>
          <a:stretch>
            <a:fillRect/>
          </a:stretch>
        </p:blipFill>
        <p:spPr>
          <a:xfrm>
            <a:off x="5371897" y="4158561"/>
            <a:ext cx="2010116" cy="2443193"/>
          </a:xfrm>
          <a:prstGeom prst="rect">
            <a:avLst/>
          </a:prstGeom>
        </p:spPr>
      </p:pic>
      <p:pic>
        <p:nvPicPr>
          <p:cNvPr id="14" name="Image12"/>
          <p:cNvPicPr/>
          <p:nvPr/>
        </p:nvPicPr>
        <p:blipFill>
          <a:blip r:embed="rId7">
            <a:lum/>
            <a:alphaModFix/>
          </a:blip>
          <a:srcRect/>
          <a:stretch>
            <a:fillRect/>
          </a:stretch>
        </p:blipFill>
        <p:spPr>
          <a:xfrm>
            <a:off x="7482699" y="4220041"/>
            <a:ext cx="2277502" cy="2411093"/>
          </a:xfrm>
          <a:prstGeom prst="rect">
            <a:avLst/>
          </a:prstGeom>
        </p:spPr>
      </p:pic>
      <p:sp>
        <p:nvSpPr>
          <p:cNvPr id="9" name="ZoneTexte 8"/>
          <p:cNvSpPr txBox="1"/>
          <p:nvPr/>
        </p:nvSpPr>
        <p:spPr>
          <a:xfrm>
            <a:off x="521147" y="966689"/>
            <a:ext cx="4838990" cy="475838"/>
          </a:xfrm>
          <a:prstGeom prst="rect">
            <a:avLst/>
          </a:prstGeom>
          <a:noFill/>
        </p:spPr>
        <p:txBody>
          <a:bodyPr wrap="none" lIns="105476" tIns="52738" rIns="105476" bIns="52738" rtlCol="0">
            <a:spAutoFit/>
          </a:bodyPr>
          <a:lstStyle/>
          <a:p>
            <a:r>
              <a:rPr lang="fr-FR" sz="2200" dirty="0"/>
              <a:t>2 - </a:t>
            </a:r>
            <a:r>
              <a:rPr lang="fr-FR" sz="2400" dirty="0"/>
              <a:t>Créer les 2 autres segments égaux</a:t>
            </a:r>
            <a:endParaRPr lang="fr-FR" sz="2200" dirty="0"/>
          </a:p>
        </p:txBody>
      </p:sp>
      <p:sp>
        <p:nvSpPr>
          <p:cNvPr id="13"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15" name="ZoneTexte 14"/>
          <p:cNvSpPr txBox="1"/>
          <p:nvPr/>
        </p:nvSpPr>
        <p:spPr>
          <a:xfrm>
            <a:off x="215778" y="3574715"/>
            <a:ext cx="5359704" cy="475838"/>
          </a:xfrm>
          <a:prstGeom prst="rect">
            <a:avLst/>
          </a:prstGeom>
          <a:noFill/>
        </p:spPr>
        <p:txBody>
          <a:bodyPr wrap="none" lIns="105476" tIns="52738" rIns="105476" bIns="52738" rtlCol="0">
            <a:spAutoFit/>
          </a:bodyPr>
          <a:lstStyle>
            <a:defPPr>
              <a:defRPr lang="fr-FR"/>
            </a:defPPr>
            <a:lvl1pPr>
              <a:defRPr sz="2400"/>
            </a:lvl1pPr>
          </a:lstStyle>
          <a:p>
            <a:r>
              <a:rPr lang="fr-FR" dirty="0"/>
              <a:t>3 - Trouver le troisième point du triangle </a:t>
            </a:r>
          </a:p>
        </p:txBody>
      </p:sp>
      <p:sp>
        <p:nvSpPr>
          <p:cNvPr id="8" name="Rectangle 7"/>
          <p:cNvSpPr/>
          <p:nvPr/>
        </p:nvSpPr>
        <p:spPr>
          <a:xfrm>
            <a:off x="6624786" y="3562957"/>
            <a:ext cx="2719407" cy="475838"/>
          </a:xfrm>
          <a:prstGeom prst="rect">
            <a:avLst/>
          </a:prstGeom>
          <a:noFill/>
        </p:spPr>
        <p:txBody>
          <a:bodyPr wrap="none" lIns="105476" tIns="52738" rIns="105476" bIns="52738" rtlCol="0">
            <a:spAutoFit/>
          </a:bodyPr>
          <a:lstStyle/>
          <a:p>
            <a:r>
              <a:rPr lang="fr-FR" sz="2400" dirty="0"/>
              <a:t>4 - Tracer le triangle </a:t>
            </a:r>
          </a:p>
        </p:txBody>
      </p:sp>
    </p:spTree>
    <p:extLst>
      <p:ext uri="{BB962C8B-B14F-4D97-AF65-F5344CB8AC3E}">
        <p14:creationId xmlns:p14="http://schemas.microsoft.com/office/powerpoint/2010/main" val="1599295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3"/>
          <p:cNvPicPr/>
          <p:nvPr/>
        </p:nvPicPr>
        <p:blipFill>
          <a:blip r:embed="rId2">
            <a:lum/>
            <a:alphaModFix/>
          </a:blip>
          <a:srcRect/>
          <a:stretch>
            <a:fillRect/>
          </a:stretch>
        </p:blipFill>
        <p:spPr>
          <a:xfrm>
            <a:off x="116182" y="1725280"/>
            <a:ext cx="1857537" cy="1270642"/>
          </a:xfrm>
          <a:prstGeom prst="rect">
            <a:avLst/>
          </a:prstGeom>
        </p:spPr>
      </p:pic>
      <p:pic>
        <p:nvPicPr>
          <p:cNvPr id="5" name="Image14"/>
          <p:cNvPicPr/>
          <p:nvPr/>
        </p:nvPicPr>
        <p:blipFill>
          <a:blip r:embed="rId3">
            <a:lum/>
            <a:alphaModFix/>
          </a:blip>
          <a:srcRect/>
          <a:stretch>
            <a:fillRect/>
          </a:stretch>
        </p:blipFill>
        <p:spPr>
          <a:xfrm>
            <a:off x="2069316" y="1573719"/>
            <a:ext cx="2049768" cy="2108985"/>
          </a:xfrm>
          <a:prstGeom prst="rect">
            <a:avLst/>
          </a:prstGeom>
        </p:spPr>
      </p:pic>
      <p:pic>
        <p:nvPicPr>
          <p:cNvPr id="6" name="Image15"/>
          <p:cNvPicPr/>
          <p:nvPr/>
        </p:nvPicPr>
        <p:blipFill>
          <a:blip r:embed="rId4">
            <a:lum/>
            <a:alphaModFix/>
          </a:blip>
          <a:srcRect/>
          <a:stretch>
            <a:fillRect/>
          </a:stretch>
        </p:blipFill>
        <p:spPr>
          <a:xfrm>
            <a:off x="5310753" y="2370249"/>
            <a:ext cx="1274628" cy="1976112"/>
          </a:xfrm>
          <a:prstGeom prst="rect">
            <a:avLst/>
          </a:prstGeom>
        </p:spPr>
      </p:pic>
      <p:pic>
        <p:nvPicPr>
          <p:cNvPr id="7" name="Image16"/>
          <p:cNvPicPr/>
          <p:nvPr/>
        </p:nvPicPr>
        <p:blipFill>
          <a:blip r:embed="rId5">
            <a:lum/>
            <a:alphaModFix/>
          </a:blip>
          <a:srcRect/>
          <a:stretch>
            <a:fillRect/>
          </a:stretch>
        </p:blipFill>
        <p:spPr>
          <a:xfrm>
            <a:off x="6895653" y="2280112"/>
            <a:ext cx="2394438" cy="2262559"/>
          </a:xfrm>
          <a:prstGeom prst="rect">
            <a:avLst/>
          </a:prstGeom>
        </p:spPr>
      </p:pic>
      <p:pic>
        <p:nvPicPr>
          <p:cNvPr id="8" name="Image17"/>
          <p:cNvPicPr/>
          <p:nvPr/>
        </p:nvPicPr>
        <p:blipFill>
          <a:blip r:embed="rId6">
            <a:lum/>
            <a:alphaModFix/>
          </a:blip>
          <a:srcRect/>
          <a:stretch>
            <a:fillRect/>
          </a:stretch>
        </p:blipFill>
        <p:spPr>
          <a:xfrm>
            <a:off x="1044951" y="5189033"/>
            <a:ext cx="2049249" cy="1408548"/>
          </a:xfrm>
          <a:prstGeom prst="rect">
            <a:avLst/>
          </a:prstGeom>
        </p:spPr>
      </p:pic>
      <p:pic>
        <p:nvPicPr>
          <p:cNvPr id="9" name="Image18"/>
          <p:cNvPicPr/>
          <p:nvPr/>
        </p:nvPicPr>
        <p:blipFill>
          <a:blip r:embed="rId7">
            <a:lum/>
            <a:alphaModFix/>
          </a:blip>
          <a:srcRect/>
          <a:stretch>
            <a:fillRect/>
          </a:stretch>
        </p:blipFill>
        <p:spPr>
          <a:xfrm>
            <a:off x="3316060" y="4615653"/>
            <a:ext cx="2103205" cy="2140940"/>
          </a:xfrm>
          <a:prstGeom prst="rect">
            <a:avLst/>
          </a:prstGeom>
        </p:spPr>
      </p:pic>
      <p:sp>
        <p:nvSpPr>
          <p:cNvPr id="16"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18" name="ZoneTexte 17"/>
          <p:cNvSpPr txBox="1"/>
          <p:nvPr/>
        </p:nvSpPr>
        <p:spPr>
          <a:xfrm>
            <a:off x="360410" y="975785"/>
            <a:ext cx="5207318" cy="475838"/>
          </a:xfrm>
          <a:prstGeom prst="rect">
            <a:avLst/>
          </a:prstGeom>
          <a:noFill/>
        </p:spPr>
        <p:txBody>
          <a:bodyPr wrap="none" lIns="105476" tIns="52738" rIns="105476" bIns="52738" rtlCol="0">
            <a:spAutoFit/>
          </a:bodyPr>
          <a:lstStyle/>
          <a:p>
            <a:r>
              <a:rPr lang="fr-FR" sz="2400" dirty="0"/>
              <a:t>5 - Tracer la perpendiculaire du triangle</a:t>
            </a:r>
            <a:endParaRPr lang="fr-FR" sz="2200" dirty="0"/>
          </a:p>
        </p:txBody>
      </p:sp>
    </p:spTree>
    <p:extLst>
      <p:ext uri="{BB962C8B-B14F-4D97-AF65-F5344CB8AC3E}">
        <p14:creationId xmlns:p14="http://schemas.microsoft.com/office/powerpoint/2010/main" val="2137285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9"/>
          <p:cNvPicPr/>
          <p:nvPr/>
        </p:nvPicPr>
        <p:blipFill>
          <a:blip r:embed="rId2">
            <a:lum/>
            <a:alphaModFix/>
          </a:blip>
          <a:srcRect/>
          <a:stretch>
            <a:fillRect/>
          </a:stretch>
        </p:blipFill>
        <p:spPr>
          <a:xfrm>
            <a:off x="1987524" y="1448410"/>
            <a:ext cx="1949198" cy="2154760"/>
          </a:xfrm>
          <a:prstGeom prst="rect">
            <a:avLst/>
          </a:prstGeom>
        </p:spPr>
      </p:pic>
      <p:pic>
        <p:nvPicPr>
          <p:cNvPr id="5" name="Image20"/>
          <p:cNvPicPr/>
          <p:nvPr/>
        </p:nvPicPr>
        <p:blipFill>
          <a:blip r:embed="rId3">
            <a:lum/>
            <a:alphaModFix/>
          </a:blip>
          <a:srcRect/>
          <a:stretch>
            <a:fillRect/>
          </a:stretch>
        </p:blipFill>
        <p:spPr>
          <a:xfrm>
            <a:off x="4346687" y="1481447"/>
            <a:ext cx="1272161" cy="2186510"/>
          </a:xfrm>
          <a:prstGeom prst="rect">
            <a:avLst/>
          </a:prstGeom>
        </p:spPr>
      </p:pic>
      <p:pic>
        <p:nvPicPr>
          <p:cNvPr id="6" name="Image21"/>
          <p:cNvPicPr/>
          <p:nvPr/>
        </p:nvPicPr>
        <p:blipFill>
          <a:blip r:embed="rId4">
            <a:lum/>
            <a:alphaModFix/>
          </a:blip>
          <a:srcRect/>
          <a:stretch>
            <a:fillRect/>
          </a:stretch>
        </p:blipFill>
        <p:spPr>
          <a:xfrm>
            <a:off x="200522" y="4517735"/>
            <a:ext cx="1938038" cy="2114709"/>
          </a:xfrm>
          <a:prstGeom prst="rect">
            <a:avLst/>
          </a:prstGeom>
        </p:spPr>
      </p:pic>
      <p:pic>
        <p:nvPicPr>
          <p:cNvPr id="7" name="Image22"/>
          <p:cNvPicPr/>
          <p:nvPr/>
        </p:nvPicPr>
        <p:blipFill>
          <a:blip r:embed="rId5">
            <a:lum/>
            <a:alphaModFix/>
          </a:blip>
          <a:srcRect/>
          <a:stretch>
            <a:fillRect/>
          </a:stretch>
        </p:blipFill>
        <p:spPr>
          <a:xfrm>
            <a:off x="2576548" y="4517735"/>
            <a:ext cx="1404466" cy="2052504"/>
          </a:xfrm>
          <a:prstGeom prst="rect">
            <a:avLst/>
          </a:prstGeom>
        </p:spPr>
      </p:pic>
      <p:sp>
        <p:nvSpPr>
          <p:cNvPr id="8" name="ZoneTexte 7"/>
          <p:cNvSpPr txBox="1"/>
          <p:nvPr/>
        </p:nvSpPr>
        <p:spPr>
          <a:xfrm>
            <a:off x="360410" y="888029"/>
            <a:ext cx="5469409" cy="475838"/>
          </a:xfrm>
          <a:prstGeom prst="rect">
            <a:avLst/>
          </a:prstGeom>
          <a:noFill/>
        </p:spPr>
        <p:txBody>
          <a:bodyPr wrap="none" lIns="105476" tIns="52738" rIns="105476" bIns="52738" rtlCol="0">
            <a:spAutoFit/>
          </a:bodyPr>
          <a:lstStyle/>
          <a:p>
            <a:r>
              <a:rPr lang="fr-FR" sz="2400" dirty="0"/>
              <a:t>6 - Cacher les cercles et la perpendiculaire</a:t>
            </a:r>
            <a:endParaRPr lang="fr-FR" sz="2200" dirty="0"/>
          </a:p>
        </p:txBody>
      </p:sp>
      <p:sp>
        <p:nvSpPr>
          <p:cNvPr id="9"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sp>
        <p:nvSpPr>
          <p:cNvPr id="11" name="ZoneTexte 10"/>
          <p:cNvSpPr txBox="1"/>
          <p:nvPr/>
        </p:nvSpPr>
        <p:spPr>
          <a:xfrm>
            <a:off x="407599" y="3908821"/>
            <a:ext cx="6386878" cy="475838"/>
          </a:xfrm>
          <a:prstGeom prst="rect">
            <a:avLst/>
          </a:prstGeom>
          <a:noFill/>
        </p:spPr>
        <p:txBody>
          <a:bodyPr wrap="none" lIns="105476" tIns="52738" rIns="105476" bIns="52738" rtlCol="0">
            <a:spAutoFit/>
          </a:bodyPr>
          <a:lstStyle/>
          <a:p>
            <a:r>
              <a:rPr lang="fr-FR" sz="2400" dirty="0"/>
              <a:t>7 - Mettre les dimensions des cotés et des angles</a:t>
            </a:r>
            <a:endParaRPr lang="fr-FR" sz="2200" dirty="0"/>
          </a:p>
        </p:txBody>
      </p:sp>
      <p:pic>
        <p:nvPicPr>
          <p:cNvPr id="13" name="Image23"/>
          <p:cNvPicPr/>
          <p:nvPr/>
        </p:nvPicPr>
        <p:blipFill>
          <a:blip r:embed="rId6">
            <a:lum/>
            <a:alphaModFix/>
          </a:blip>
          <a:srcRect/>
          <a:stretch>
            <a:fillRect/>
          </a:stretch>
        </p:blipFill>
        <p:spPr>
          <a:xfrm>
            <a:off x="5279014" y="4717626"/>
            <a:ext cx="2223625" cy="1891893"/>
          </a:xfrm>
          <a:prstGeom prst="rect">
            <a:avLst/>
          </a:prstGeom>
        </p:spPr>
      </p:pic>
      <p:pic>
        <p:nvPicPr>
          <p:cNvPr id="14" name="Image24"/>
          <p:cNvPicPr/>
          <p:nvPr/>
        </p:nvPicPr>
        <p:blipFill>
          <a:blip r:embed="rId7">
            <a:lum/>
            <a:alphaModFix/>
          </a:blip>
          <a:srcRect/>
          <a:stretch>
            <a:fillRect/>
          </a:stretch>
        </p:blipFill>
        <p:spPr>
          <a:xfrm>
            <a:off x="7855422" y="4215479"/>
            <a:ext cx="1768351" cy="2359469"/>
          </a:xfrm>
          <a:prstGeom prst="rect">
            <a:avLst/>
          </a:prstGeom>
        </p:spPr>
      </p:pic>
    </p:spTree>
    <p:extLst>
      <p:ext uri="{BB962C8B-B14F-4D97-AF65-F5344CB8AC3E}">
        <p14:creationId xmlns:p14="http://schemas.microsoft.com/office/powerpoint/2010/main" val="850505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prise en main</a:t>
            </a:r>
          </a:p>
        </p:txBody>
      </p:sp>
      <p:pic>
        <p:nvPicPr>
          <p:cNvPr id="7" name="Image25"/>
          <p:cNvPicPr/>
          <p:nvPr/>
        </p:nvPicPr>
        <p:blipFill>
          <a:blip r:embed="rId2">
            <a:lum/>
            <a:alphaModFix/>
          </a:blip>
          <a:srcRect/>
          <a:stretch>
            <a:fillRect/>
          </a:stretch>
        </p:blipFill>
        <p:spPr>
          <a:xfrm>
            <a:off x="1389568" y="2476508"/>
            <a:ext cx="2670287" cy="3121746"/>
          </a:xfrm>
          <a:prstGeom prst="rect">
            <a:avLst/>
          </a:prstGeom>
        </p:spPr>
      </p:pic>
      <p:pic>
        <p:nvPicPr>
          <p:cNvPr id="8" name="Image26"/>
          <p:cNvPicPr/>
          <p:nvPr/>
        </p:nvPicPr>
        <p:blipFill>
          <a:blip r:embed="rId3">
            <a:lum/>
            <a:alphaModFix/>
          </a:blip>
          <a:srcRect/>
          <a:stretch>
            <a:fillRect/>
          </a:stretch>
        </p:blipFill>
        <p:spPr>
          <a:xfrm>
            <a:off x="4887110" y="2476507"/>
            <a:ext cx="3757844" cy="3771454"/>
          </a:xfrm>
          <a:prstGeom prst="rect">
            <a:avLst/>
          </a:prstGeom>
        </p:spPr>
      </p:pic>
      <p:sp>
        <p:nvSpPr>
          <p:cNvPr id="9" name="ZoneTexte 8"/>
          <p:cNvSpPr txBox="1"/>
          <p:nvPr/>
        </p:nvSpPr>
        <p:spPr>
          <a:xfrm>
            <a:off x="407599" y="1063325"/>
            <a:ext cx="2746308" cy="475838"/>
          </a:xfrm>
          <a:prstGeom prst="rect">
            <a:avLst/>
          </a:prstGeom>
          <a:noFill/>
        </p:spPr>
        <p:txBody>
          <a:bodyPr wrap="none" lIns="105476" tIns="52738" rIns="105476" bIns="52738" rtlCol="0">
            <a:spAutoFit/>
          </a:bodyPr>
          <a:lstStyle/>
          <a:p>
            <a:r>
              <a:rPr lang="fr-FR" sz="2400" dirty="0"/>
              <a:t>8 - Colorier la figure</a:t>
            </a:r>
            <a:endParaRPr lang="fr-FR" sz="2200" dirty="0"/>
          </a:p>
        </p:txBody>
      </p:sp>
    </p:spTree>
    <p:extLst>
      <p:ext uri="{BB962C8B-B14F-4D97-AF65-F5344CB8AC3E}">
        <p14:creationId xmlns:p14="http://schemas.microsoft.com/office/powerpoint/2010/main" val="3305262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3427" y="6473968"/>
            <a:ext cx="5988388" cy="369332"/>
          </a:xfrm>
          <a:prstGeom prst="rect">
            <a:avLst/>
          </a:prstGeom>
          <a:noFill/>
        </p:spPr>
        <p:txBody>
          <a:bodyPr wrap="none" rtlCol="0">
            <a:spAutoFit/>
          </a:bodyPr>
          <a:lstStyle/>
          <a:p>
            <a:r>
              <a:rPr lang="nl-NL" dirty="0" err="1"/>
              <a:t>https</a:t>
            </a:r>
            <a:r>
              <a:rPr lang="nl-NL" dirty="0"/>
              <a:t>://</a:t>
            </a:r>
            <a:r>
              <a:rPr lang="nl-NL" dirty="0" err="1"/>
              <a:t>pilatcode.weebly.com</a:t>
            </a:r>
            <a:r>
              <a:rPr lang="nl-NL" dirty="0"/>
              <a:t>/</a:t>
            </a:r>
            <a:r>
              <a:rPr lang="nl-NL" dirty="0" err="1"/>
              <a:t>geogebra</a:t>
            </a:r>
            <a:r>
              <a:rPr lang="nl-NL" dirty="0"/>
              <a:t>-au-</a:t>
            </a:r>
            <a:r>
              <a:rPr lang="nl-NL" dirty="0" err="1"/>
              <a:t>collegravege.html</a:t>
            </a:r>
            <a:endParaRPr lang="fr-FR" dirty="0"/>
          </a:p>
        </p:txBody>
      </p:sp>
      <p:sp>
        <p:nvSpPr>
          <p:cNvPr id="14"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application</a:t>
            </a:r>
          </a:p>
        </p:txBody>
      </p:sp>
      <p:sp>
        <p:nvSpPr>
          <p:cNvPr id="15" name="ZoneTexte 14"/>
          <p:cNvSpPr txBox="1"/>
          <p:nvPr/>
        </p:nvSpPr>
        <p:spPr>
          <a:xfrm>
            <a:off x="223432" y="1011211"/>
            <a:ext cx="6632420" cy="1323439"/>
          </a:xfrm>
          <a:prstGeom prst="rect">
            <a:avLst/>
          </a:prstGeom>
          <a:noFill/>
        </p:spPr>
        <p:txBody>
          <a:bodyPr wrap="square" rtlCol="0">
            <a:spAutoFit/>
          </a:bodyPr>
          <a:lstStyle/>
          <a:p>
            <a:r>
              <a:rPr lang="fr-FR" sz="2000" dirty="0">
                <a:latin typeface="Arial"/>
                <a:cs typeface="Arial"/>
              </a:rPr>
              <a:t>Créer deux droites sécantes et mesurer les angles formés par ces deux droites</a:t>
            </a:r>
          </a:p>
          <a:p>
            <a:endParaRPr lang="fr-FR" sz="2000" dirty="0">
              <a:latin typeface="Arial"/>
              <a:cs typeface="Arial"/>
            </a:endParaRPr>
          </a:p>
          <a:p>
            <a:r>
              <a:rPr lang="fr-FR" sz="2000" dirty="0">
                <a:latin typeface="Arial"/>
                <a:cs typeface="Arial"/>
              </a:rPr>
              <a:t>Que remarque-t-on ?</a:t>
            </a:r>
          </a:p>
        </p:txBody>
      </p:sp>
      <p:pic>
        <p:nvPicPr>
          <p:cNvPr id="16" name="Image 15" descr="Capture d’écran 2019-02-21 à 17.43.51.png"/>
          <p:cNvPicPr>
            <a:picLocks noChangeAspect="1"/>
          </p:cNvPicPr>
          <p:nvPr/>
        </p:nvPicPr>
        <p:blipFill rotWithShape="1">
          <a:blip r:embed="rId2">
            <a:extLst>
              <a:ext uri="{28A0092B-C50C-407E-A947-70E740481C1C}">
                <a14:useLocalDpi xmlns:a14="http://schemas.microsoft.com/office/drawing/2010/main" val="0"/>
              </a:ext>
            </a:extLst>
          </a:blip>
          <a:srcRect r="1528" b="19231"/>
          <a:stretch/>
        </p:blipFill>
        <p:spPr>
          <a:xfrm>
            <a:off x="223432" y="2524799"/>
            <a:ext cx="4668565" cy="3436632"/>
          </a:xfrm>
          <a:prstGeom prst="rect">
            <a:avLst/>
          </a:prstGeom>
        </p:spPr>
      </p:pic>
      <p:grpSp>
        <p:nvGrpSpPr>
          <p:cNvPr id="20" name="Grouper 19"/>
          <p:cNvGrpSpPr/>
          <p:nvPr/>
        </p:nvGrpSpPr>
        <p:grpSpPr>
          <a:xfrm>
            <a:off x="5364323" y="2006956"/>
            <a:ext cx="4172731" cy="3895685"/>
            <a:chOff x="5954410" y="2006957"/>
            <a:chExt cx="4906237" cy="2931508"/>
          </a:xfrm>
        </p:grpSpPr>
        <p:pic>
          <p:nvPicPr>
            <p:cNvPr id="18" name="Image 17"/>
            <p:cNvPicPr>
              <a:picLocks noChangeAspect="1"/>
            </p:cNvPicPr>
            <p:nvPr/>
          </p:nvPicPr>
          <p:blipFill>
            <a:blip r:embed="rId3"/>
            <a:stretch>
              <a:fillRect/>
            </a:stretch>
          </p:blipFill>
          <p:spPr>
            <a:xfrm>
              <a:off x="5966171" y="2006957"/>
              <a:ext cx="4716771" cy="413078"/>
            </a:xfrm>
            <a:prstGeom prst="rect">
              <a:avLst/>
            </a:prstGeom>
          </p:spPr>
        </p:pic>
        <p:pic>
          <p:nvPicPr>
            <p:cNvPr id="19" name="Image 18"/>
            <p:cNvPicPr>
              <a:picLocks noChangeAspect="1"/>
            </p:cNvPicPr>
            <p:nvPr/>
          </p:nvPicPr>
          <p:blipFill>
            <a:blip r:embed="rId4"/>
            <a:stretch>
              <a:fillRect/>
            </a:stretch>
          </p:blipFill>
          <p:spPr>
            <a:xfrm>
              <a:off x="5954410" y="2402965"/>
              <a:ext cx="4906237" cy="2535500"/>
            </a:xfrm>
            <a:prstGeom prst="rect">
              <a:avLst/>
            </a:prstGeom>
          </p:spPr>
        </p:pic>
      </p:grpSp>
    </p:spTree>
    <p:extLst>
      <p:ext uri="{BB962C8B-B14F-4D97-AF65-F5344CB8AC3E}">
        <p14:creationId xmlns:p14="http://schemas.microsoft.com/office/powerpoint/2010/main" val="268944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application</a:t>
            </a:r>
          </a:p>
        </p:txBody>
      </p:sp>
      <p:pic>
        <p:nvPicPr>
          <p:cNvPr id="11" name="Image 10" descr="Capture d’écran 2019-02-21 à 19.19.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0" y="1763735"/>
            <a:ext cx="5345705" cy="4460899"/>
          </a:xfrm>
          <a:prstGeom prst="rect">
            <a:avLst/>
          </a:prstGeom>
        </p:spPr>
      </p:pic>
      <p:sp>
        <p:nvSpPr>
          <p:cNvPr id="13" name="ZoneTexte 12"/>
          <p:cNvSpPr txBox="1"/>
          <p:nvPr/>
        </p:nvSpPr>
        <p:spPr>
          <a:xfrm>
            <a:off x="4280497" y="6488668"/>
            <a:ext cx="5514888" cy="369332"/>
          </a:xfrm>
          <a:prstGeom prst="rect">
            <a:avLst/>
          </a:prstGeom>
          <a:noFill/>
        </p:spPr>
        <p:txBody>
          <a:bodyPr wrap="none" rtlCol="0">
            <a:spAutoFit/>
          </a:bodyPr>
          <a:lstStyle/>
          <a:p>
            <a:r>
              <a:rPr lang="en-US" dirty="0"/>
              <a:t>Marie-Laure </a:t>
            </a:r>
            <a:r>
              <a:rPr lang="en-US" dirty="0" err="1"/>
              <a:t>Besson</a:t>
            </a:r>
            <a:r>
              <a:rPr lang="en-US" dirty="0"/>
              <a:t> : http://</a:t>
            </a:r>
            <a:r>
              <a:rPr lang="en-US" dirty="0" err="1"/>
              <a:t>www.praxicode.weebly.com</a:t>
            </a:r>
            <a:r>
              <a:rPr lang="en-US" dirty="0"/>
              <a:t> </a:t>
            </a:r>
            <a:endParaRPr lang="fr-FR" dirty="0"/>
          </a:p>
        </p:txBody>
      </p:sp>
      <p:sp>
        <p:nvSpPr>
          <p:cNvPr id="16" name="ZoneTexte 15"/>
          <p:cNvSpPr txBox="1"/>
          <p:nvPr/>
        </p:nvSpPr>
        <p:spPr>
          <a:xfrm>
            <a:off x="5268304" y="2627968"/>
            <a:ext cx="4527081" cy="3293209"/>
          </a:xfrm>
          <a:prstGeom prst="rect">
            <a:avLst/>
          </a:prstGeom>
          <a:noFill/>
        </p:spPr>
        <p:txBody>
          <a:bodyPr wrap="square" rtlCol="0">
            <a:spAutoFit/>
          </a:bodyPr>
          <a:lstStyle/>
          <a:p>
            <a:pPr marL="285750" indent="-285750">
              <a:buFont typeface="Arial"/>
              <a:buChar char="•"/>
            </a:pPr>
            <a:r>
              <a:rPr lang="fr-FR" sz="1600" dirty="0">
                <a:latin typeface="Arial"/>
                <a:cs typeface="Arial"/>
              </a:rPr>
              <a:t>Remarquer que lorsqu’on bouge l’axe de symétrie les dimensions des « F » sont toujours les mêmes et qu’ils sont toujours inversés. </a:t>
            </a:r>
          </a:p>
          <a:p>
            <a:pPr marL="285750" indent="-285750">
              <a:buFont typeface="Arial"/>
              <a:buChar char="•"/>
            </a:pPr>
            <a:endParaRPr lang="fr-FR" sz="1600" dirty="0">
              <a:latin typeface="Arial"/>
              <a:cs typeface="Arial"/>
            </a:endParaRPr>
          </a:p>
          <a:p>
            <a:pPr marL="285750" indent="-285750">
              <a:buFont typeface="Arial"/>
              <a:buChar char="•"/>
            </a:pPr>
            <a:r>
              <a:rPr lang="fr-FR" sz="1600" dirty="0">
                <a:latin typeface="Arial"/>
                <a:cs typeface="Arial"/>
              </a:rPr>
              <a:t>Remarquer que les segments qui joignent les points symétriques : C et C’, H et H’ sont perpendiculaires à l’axe de symétrie. </a:t>
            </a:r>
          </a:p>
          <a:p>
            <a:endParaRPr lang="fr-FR" sz="1600" dirty="0">
              <a:latin typeface="Arial"/>
              <a:cs typeface="Arial"/>
            </a:endParaRPr>
          </a:p>
          <a:p>
            <a:pPr marL="285750" indent="-285750">
              <a:buFont typeface="Arial"/>
              <a:buChar char="•"/>
            </a:pPr>
            <a:r>
              <a:rPr lang="fr-FR" sz="1600" dirty="0">
                <a:latin typeface="Arial"/>
                <a:cs typeface="Arial"/>
              </a:rPr>
              <a:t>Les distances entre les points symétriques et l’axe de symétrie sont égales et le restent même lorsqu’on bouge l’axe de symétrie : CM = C’M et HN = H’N. </a:t>
            </a:r>
          </a:p>
        </p:txBody>
      </p:sp>
      <p:sp>
        <p:nvSpPr>
          <p:cNvPr id="17" name="ZoneTexte 16"/>
          <p:cNvSpPr txBox="1"/>
          <p:nvPr/>
        </p:nvSpPr>
        <p:spPr>
          <a:xfrm>
            <a:off x="358642" y="908941"/>
            <a:ext cx="8501246" cy="707886"/>
          </a:xfrm>
          <a:prstGeom prst="rect">
            <a:avLst/>
          </a:prstGeom>
          <a:noFill/>
        </p:spPr>
        <p:txBody>
          <a:bodyPr wrap="none" rtlCol="0">
            <a:spAutoFit/>
          </a:bodyPr>
          <a:lstStyle/>
          <a:p>
            <a:r>
              <a:rPr lang="fr-FR" sz="2000" b="1" dirty="0"/>
              <a:t>Construire le symétrique d’une figure.</a:t>
            </a:r>
          </a:p>
          <a:p>
            <a:r>
              <a:rPr lang="fr-FR" sz="2000" b="1" dirty="0"/>
              <a:t>Faire tourner l’axe de symétrie et observer les propriétés de la symétrie axiale   </a:t>
            </a:r>
          </a:p>
        </p:txBody>
      </p:sp>
    </p:spTree>
    <p:extLst>
      <p:ext uri="{BB962C8B-B14F-4D97-AF65-F5344CB8AC3E}">
        <p14:creationId xmlns:p14="http://schemas.microsoft.com/office/powerpoint/2010/main" val="1931221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8192"/>
          <a:stretch/>
        </p:blipFill>
        <p:spPr>
          <a:xfrm>
            <a:off x="196272" y="1085272"/>
            <a:ext cx="8786091" cy="5668544"/>
          </a:xfrm>
          <a:prstGeom prst="rect">
            <a:avLst/>
          </a:prstGeom>
        </p:spPr>
      </p:pic>
      <p:sp>
        <p:nvSpPr>
          <p:cNvPr id="5" name="ZoneTexte 4"/>
          <p:cNvSpPr txBox="1"/>
          <p:nvPr/>
        </p:nvSpPr>
        <p:spPr>
          <a:xfrm>
            <a:off x="1708727" y="6742545"/>
            <a:ext cx="6853158" cy="369332"/>
          </a:xfrm>
          <a:prstGeom prst="rect">
            <a:avLst/>
          </a:prstGeom>
          <a:noFill/>
        </p:spPr>
        <p:txBody>
          <a:bodyPr wrap="none" rtlCol="0">
            <a:spAutoFit/>
          </a:bodyPr>
          <a:lstStyle/>
          <a:p>
            <a:r>
              <a:rPr lang="en-US" dirty="0"/>
              <a:t>https://</a:t>
            </a:r>
            <a:r>
              <a:rPr lang="en-US" dirty="0" err="1"/>
              <a:t>maths.ac-noumea.nc</a:t>
            </a:r>
            <a:r>
              <a:rPr lang="en-US" dirty="0"/>
              <a:t>/IMG/</a:t>
            </a:r>
            <a:r>
              <a:rPr lang="en-US" dirty="0" err="1"/>
              <a:t>pdf</a:t>
            </a:r>
            <a:r>
              <a:rPr lang="en-US" dirty="0"/>
              <a:t>/activite_</a:t>
            </a:r>
            <a:r>
              <a:rPr lang="en-US" dirty="0" err="1"/>
              <a:t>Geogebra</a:t>
            </a:r>
            <a:r>
              <a:rPr lang="en-US" dirty="0"/>
              <a:t>_-_</a:t>
            </a:r>
            <a:r>
              <a:rPr lang="en-US" dirty="0" err="1"/>
              <a:t>Thales.pdf</a:t>
            </a:r>
            <a:endParaRPr lang="fr-FR" dirty="0"/>
          </a:p>
        </p:txBody>
      </p:sp>
      <p:sp>
        <p:nvSpPr>
          <p:cNvPr id="7" name="Titre 1"/>
          <p:cNvSpPr txBox="1">
            <a:spLocks/>
          </p:cNvSpPr>
          <p:nvPr/>
        </p:nvSpPr>
        <p:spPr>
          <a:xfrm>
            <a:off x="849984" y="55619"/>
            <a:ext cx="8021023" cy="8533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err="1"/>
              <a:t>GeoGebra</a:t>
            </a:r>
            <a:r>
              <a:rPr lang="fr-FR" sz="3200" b="1" dirty="0"/>
              <a:t> : application</a:t>
            </a:r>
          </a:p>
        </p:txBody>
      </p:sp>
    </p:spTree>
    <p:extLst>
      <p:ext uri="{BB962C8B-B14F-4D97-AF65-F5344CB8AC3E}">
        <p14:creationId xmlns:p14="http://schemas.microsoft.com/office/powerpoint/2010/main" val="63061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0AC5301-F192-4BD0-AEBD-B9B7CDF1B415}"/>
              </a:ext>
            </a:extLst>
          </p:cNvPr>
          <p:cNvSpPr>
            <a:spLocks noGrp="1"/>
          </p:cNvSpPr>
          <p:nvPr>
            <p:ph type="title"/>
          </p:nvPr>
        </p:nvSpPr>
        <p:spPr>
          <a:xfrm>
            <a:off x="700327" y="145380"/>
            <a:ext cx="8514677" cy="1280890"/>
          </a:xfrm>
        </p:spPr>
        <p:txBody>
          <a:bodyPr>
            <a:noAutofit/>
          </a:bodyPr>
          <a:lstStyle/>
          <a:p>
            <a:r>
              <a:rPr lang="fr-FR" sz="3200" b="1" dirty="0"/>
              <a:t>Pour une évaluation selon les réelles compétences de l’enfant DYS</a:t>
            </a:r>
          </a:p>
        </p:txBody>
      </p:sp>
      <p:sp>
        <p:nvSpPr>
          <p:cNvPr id="5"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577142" y="1478081"/>
            <a:ext cx="8731754" cy="4940300"/>
          </a:xfrm>
        </p:spPr>
        <p:txBody>
          <a:bodyPr>
            <a:noAutofit/>
          </a:bodyPr>
          <a:lstStyle/>
          <a:p>
            <a:pPr marL="0" indent="0" fontAlgn="base">
              <a:lnSpc>
                <a:spcPct val="120000"/>
              </a:lnSpc>
              <a:buNone/>
            </a:pPr>
            <a:r>
              <a:rPr lang="fr-FR" sz="2400" u="sng" dirty="0">
                <a:solidFill>
                  <a:srgbClr val="000000"/>
                </a:solidFill>
              </a:rPr>
              <a:t>Le fait est qu’avec les outils dont on dispose pour faire travailler l’enfant DYS à ce jour, il est quasiment impossible de ne l’évaluer qu’à partir de ses facultés déficientes. </a:t>
            </a:r>
          </a:p>
          <a:p>
            <a:pPr fontAlgn="base">
              <a:lnSpc>
                <a:spcPct val="120000"/>
              </a:lnSpc>
            </a:pPr>
            <a:r>
              <a:rPr lang="fr-FR" sz="2400" dirty="0">
                <a:solidFill>
                  <a:srgbClr val="000000"/>
                </a:solidFill>
              </a:rPr>
              <a:t>Lorsque le dysgraphique rend un devoir, il est difficile de détecter ses réelles compétences à travers le document illisible qu’il rend. </a:t>
            </a:r>
          </a:p>
          <a:p>
            <a:pPr fontAlgn="base">
              <a:lnSpc>
                <a:spcPct val="120000"/>
              </a:lnSpc>
            </a:pPr>
            <a:r>
              <a:rPr lang="fr-FR" sz="2400" dirty="0">
                <a:solidFill>
                  <a:srgbClr val="000000"/>
                </a:solidFill>
              </a:rPr>
              <a:t>De même, il est rare que l’enseignant voie au-delà des fautes d’orthographe du dysorthographique lorsque celui-ci doit rendre une production écrite, même si le contenu du devoir répond dans l’ensemble aux consignes.</a:t>
            </a:r>
          </a:p>
        </p:txBody>
      </p:sp>
      <p:pic>
        <p:nvPicPr>
          <p:cNvPr id="6" name="Image 5">
            <a:extLst>
              <a:ext uri="{FF2B5EF4-FFF2-40B4-BE49-F238E27FC236}">
                <a16:creationId xmlns:a16="http://schemas.microsoft.com/office/drawing/2014/main" id="{3296386B-A00B-4174-827A-D3DD31723BDD}"/>
              </a:ext>
            </a:extLst>
          </p:cNvPr>
          <p:cNvPicPr>
            <a:picLocks noChangeAspect="1"/>
          </p:cNvPicPr>
          <p:nvPr/>
        </p:nvPicPr>
        <p:blipFill>
          <a:blip r:embed="rId2"/>
          <a:stretch>
            <a:fillRect/>
          </a:stretch>
        </p:blipFill>
        <p:spPr>
          <a:xfrm>
            <a:off x="7685997" y="6407420"/>
            <a:ext cx="1186478" cy="233809"/>
          </a:xfrm>
          <a:prstGeom prst="rect">
            <a:avLst/>
          </a:prstGeom>
        </p:spPr>
      </p:pic>
    </p:spTree>
    <p:extLst>
      <p:ext uri="{BB962C8B-B14F-4D97-AF65-F5344CB8AC3E}">
        <p14:creationId xmlns:p14="http://schemas.microsoft.com/office/powerpoint/2010/main" val="2209350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2-21 à 18.17.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679" y="1367721"/>
            <a:ext cx="7075829" cy="4817119"/>
          </a:xfrm>
          <a:prstGeom prst="rect">
            <a:avLst/>
          </a:prstGeom>
        </p:spPr>
      </p:pic>
      <p:sp>
        <p:nvSpPr>
          <p:cNvPr id="3" name="ZoneTexte 2"/>
          <p:cNvSpPr txBox="1"/>
          <p:nvPr/>
        </p:nvSpPr>
        <p:spPr>
          <a:xfrm>
            <a:off x="94077" y="6431598"/>
            <a:ext cx="6142727" cy="338554"/>
          </a:xfrm>
          <a:prstGeom prst="rect">
            <a:avLst/>
          </a:prstGeom>
          <a:noFill/>
        </p:spPr>
        <p:txBody>
          <a:bodyPr wrap="none" rtlCol="0">
            <a:spAutoFit/>
          </a:bodyPr>
          <a:lstStyle/>
          <a:p>
            <a:r>
              <a:rPr lang="fr-FR" sz="1600" dirty="0" err="1"/>
              <a:t>https</a:t>
            </a:r>
            <a:r>
              <a:rPr lang="fr-FR" sz="1600" dirty="0"/>
              <a:t>://</a:t>
            </a:r>
            <a:r>
              <a:rPr lang="fr-FR" sz="1600" dirty="0" err="1"/>
              <a:t>www.maths</a:t>
            </a:r>
            <a:r>
              <a:rPr lang="fr-FR" sz="1600" dirty="0"/>
              <a:t>-et-</a:t>
            </a:r>
            <a:r>
              <a:rPr lang="fr-FR" sz="1600" dirty="0" err="1"/>
              <a:t>tiques.fr</a:t>
            </a:r>
            <a:r>
              <a:rPr lang="fr-FR" sz="1600" dirty="0"/>
              <a:t>/</a:t>
            </a:r>
            <a:r>
              <a:rPr lang="fr-FR" sz="1600" dirty="0" err="1"/>
              <a:t>index.php</a:t>
            </a:r>
            <a:r>
              <a:rPr lang="fr-FR" sz="1600" dirty="0"/>
              <a:t>/</a:t>
            </a:r>
            <a:r>
              <a:rPr lang="fr-FR" sz="1600" dirty="0" err="1"/>
              <a:t>tp</a:t>
            </a:r>
            <a:r>
              <a:rPr lang="fr-FR" sz="1600" dirty="0"/>
              <a:t>-info/outils-pour-la-classe</a:t>
            </a:r>
          </a:p>
        </p:txBody>
      </p:sp>
      <p:sp>
        <p:nvSpPr>
          <p:cNvPr id="4" name="ZoneTexte 3"/>
          <p:cNvSpPr txBox="1"/>
          <p:nvPr/>
        </p:nvSpPr>
        <p:spPr>
          <a:xfrm>
            <a:off x="0" y="24309"/>
            <a:ext cx="9906000" cy="584776"/>
          </a:xfrm>
          <a:prstGeom prst="rect">
            <a:avLst/>
          </a:prstGeom>
          <a:noFill/>
        </p:spPr>
        <p:txBody>
          <a:bodyPr wrap="square" rtlCol="0">
            <a:spAutoFit/>
          </a:bodyPr>
          <a:lstStyle/>
          <a:p>
            <a:pPr algn="ctr"/>
            <a:r>
              <a:rPr lang="fr-FR" sz="3200" b="1" dirty="0" err="1">
                <a:latin typeface="Arial"/>
                <a:cs typeface="Arial"/>
              </a:rPr>
              <a:t>GeoGebra</a:t>
            </a:r>
            <a:r>
              <a:rPr lang="fr-FR" sz="3200" b="1" dirty="0">
                <a:latin typeface="Arial"/>
                <a:cs typeface="Arial"/>
              </a:rPr>
              <a:t> : </a:t>
            </a:r>
            <a:r>
              <a:rPr lang="fr-FR" sz="3200" dirty="0">
                <a:latin typeface="Arial"/>
                <a:cs typeface="Arial"/>
              </a:rPr>
              <a:t>application</a:t>
            </a:r>
          </a:p>
        </p:txBody>
      </p:sp>
      <p:sp>
        <p:nvSpPr>
          <p:cNvPr id="5" name="ZoneTexte 4"/>
          <p:cNvSpPr txBox="1"/>
          <p:nvPr/>
        </p:nvSpPr>
        <p:spPr>
          <a:xfrm>
            <a:off x="2716475" y="728847"/>
            <a:ext cx="4416719" cy="400110"/>
          </a:xfrm>
          <a:prstGeom prst="rect">
            <a:avLst/>
          </a:prstGeom>
          <a:noFill/>
        </p:spPr>
        <p:txBody>
          <a:bodyPr wrap="none" rtlCol="0">
            <a:spAutoFit/>
          </a:bodyPr>
          <a:lstStyle/>
          <a:p>
            <a:r>
              <a:rPr lang="fr-FR" sz="2000" b="1" dirty="0">
                <a:latin typeface="Arial"/>
                <a:cs typeface="Arial"/>
              </a:rPr>
              <a:t>Autre utilisation: Fonctions affines</a:t>
            </a:r>
          </a:p>
        </p:txBody>
      </p:sp>
    </p:spTree>
    <p:extLst>
      <p:ext uri="{BB962C8B-B14F-4D97-AF65-F5344CB8AC3E}">
        <p14:creationId xmlns:p14="http://schemas.microsoft.com/office/powerpoint/2010/main" val="1867558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334" y="0"/>
            <a:ext cx="886461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ZoneTexte 1"/>
          <p:cNvSpPr txBox="1"/>
          <p:nvPr/>
        </p:nvSpPr>
        <p:spPr>
          <a:xfrm>
            <a:off x="2474361" y="2043663"/>
            <a:ext cx="4960470" cy="203105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700" b="1" kern="1200">
                <a:solidFill>
                  <a:srgbClr val="FFFFFF"/>
                </a:solidFill>
                <a:latin typeface="+mj-lt"/>
                <a:ea typeface="+mj-ea"/>
                <a:cs typeface="+mj-cs"/>
              </a:rPr>
              <a:t>Liens vers ressources numériques </a:t>
            </a:r>
          </a:p>
        </p:txBody>
      </p:sp>
    </p:spTree>
    <p:extLst>
      <p:ext uri="{BB962C8B-B14F-4D97-AF65-F5344CB8AC3E}">
        <p14:creationId xmlns:p14="http://schemas.microsoft.com/office/powerpoint/2010/main" val="1867558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r>
              <a:rPr lang="fr-FR" b="1">
                <a:solidFill>
                  <a:srgbClr val="FFFFFF"/>
                </a:solidFill>
              </a:rPr>
              <a:t>Jeux ludo-éducatifs </a:t>
            </a:r>
          </a:p>
        </p:txBody>
      </p:sp>
      <p:sp>
        <p:nvSpPr>
          <p:cNvPr id="2" name="Espace réservé du contenu 2"/>
          <p:cNvSpPr>
            <a:spLocks noGrp="1"/>
          </p:cNvSpPr>
          <p:nvPr>
            <p:ph idx="1"/>
          </p:nvPr>
        </p:nvSpPr>
        <p:spPr>
          <a:xfrm>
            <a:off x="4948591" y="801866"/>
            <a:ext cx="4311193" cy="5230634"/>
          </a:xfrm>
        </p:spPr>
        <p:txBody>
          <a:bodyPr anchor="ctr">
            <a:normAutofit/>
          </a:bodyPr>
          <a:lstStyle/>
          <a:p>
            <a:pPr>
              <a:lnSpc>
                <a:spcPct val="90000"/>
              </a:lnSpc>
            </a:pPr>
            <a:r>
              <a:rPr lang="fr-FR" sz="1500" dirty="0">
                <a:solidFill>
                  <a:srgbClr val="000000"/>
                </a:solidFill>
              </a:rPr>
              <a:t>Maths pour dyscalculiques : </a:t>
            </a:r>
            <a:r>
              <a:rPr lang="fr-FR" sz="1500" u="sng" dirty="0">
                <a:solidFill>
                  <a:srgbClr val="000000"/>
                </a:solidFill>
                <a:hlinkClick r:id="rId3"/>
              </a:rPr>
              <a:t>http://www.lacourseauxnombres.com/nr/home.php</a:t>
            </a:r>
            <a:endParaRPr lang="fr-FR" sz="1500" u="sng" dirty="0">
              <a:solidFill>
                <a:srgbClr val="000000"/>
              </a:solidFill>
            </a:endParaRPr>
          </a:p>
          <a:p>
            <a:pPr>
              <a:lnSpc>
                <a:spcPct val="90000"/>
              </a:lnSpc>
            </a:pPr>
            <a:endParaRPr lang="fr-FR" sz="1500" dirty="0">
              <a:solidFill>
                <a:srgbClr val="000000"/>
              </a:solidFill>
            </a:endParaRPr>
          </a:p>
          <a:p>
            <a:pPr>
              <a:lnSpc>
                <a:spcPct val="90000"/>
              </a:lnSpc>
            </a:pPr>
            <a:r>
              <a:rPr lang="fr-FR" sz="1500" dirty="0">
                <a:solidFill>
                  <a:srgbClr val="000000"/>
                </a:solidFill>
              </a:rPr>
              <a:t>Calculs et dénombrements : </a:t>
            </a:r>
            <a:r>
              <a:rPr lang="fr-FR" sz="1500" u="sng" dirty="0">
                <a:solidFill>
                  <a:srgbClr val="000000"/>
                </a:solidFill>
                <a:hlinkClick r:id="rId4"/>
              </a:rPr>
              <a:t>http://www.attrape-nombres.com/an/home.php</a:t>
            </a:r>
            <a:endParaRPr lang="fr-FR" sz="1500" u="sng" dirty="0">
              <a:solidFill>
                <a:srgbClr val="000000"/>
              </a:solidFill>
            </a:endParaRPr>
          </a:p>
          <a:p>
            <a:pPr>
              <a:lnSpc>
                <a:spcPct val="90000"/>
              </a:lnSpc>
            </a:pPr>
            <a:endParaRPr lang="en-US" sz="1500" dirty="0">
              <a:solidFill>
                <a:srgbClr val="000000"/>
              </a:solidFill>
            </a:endParaRPr>
          </a:p>
          <a:p>
            <a:pPr>
              <a:lnSpc>
                <a:spcPct val="90000"/>
              </a:lnSpc>
            </a:pPr>
            <a:r>
              <a:rPr lang="en-US" sz="1500" dirty="0" err="1">
                <a:solidFill>
                  <a:srgbClr val="000000"/>
                </a:solidFill>
              </a:rPr>
              <a:t>logicieleducatif</a:t>
            </a:r>
            <a:r>
              <a:rPr lang="en-US" sz="1500" dirty="0">
                <a:solidFill>
                  <a:srgbClr val="000000"/>
                </a:solidFill>
              </a:rPr>
              <a:t> : </a:t>
            </a:r>
            <a:r>
              <a:rPr lang="pl-PL" sz="1500" dirty="0">
                <a:solidFill>
                  <a:srgbClr val="000000"/>
                </a:solidFill>
                <a:hlinkClick r:id="rId5"/>
              </a:rPr>
              <a:t>https://www.logicieleducatif.fr/</a:t>
            </a:r>
            <a:endParaRPr lang="pl-PL" sz="1500" dirty="0">
              <a:solidFill>
                <a:srgbClr val="000000"/>
              </a:solidFill>
            </a:endParaRPr>
          </a:p>
          <a:p>
            <a:pPr>
              <a:lnSpc>
                <a:spcPct val="90000"/>
              </a:lnSpc>
              <a:buFontTx/>
              <a:buChar char="-"/>
            </a:pPr>
            <a:r>
              <a:rPr lang="fr-FR" sz="1500" dirty="0">
                <a:solidFill>
                  <a:srgbClr val="000000"/>
                </a:solidFill>
              </a:rPr>
              <a:t>De la maternelle au CM2 (collège)</a:t>
            </a:r>
          </a:p>
          <a:p>
            <a:pPr>
              <a:lnSpc>
                <a:spcPct val="90000"/>
              </a:lnSpc>
              <a:buFontTx/>
              <a:buChar char="-"/>
            </a:pPr>
            <a:r>
              <a:rPr lang="fr-FR" sz="1500" dirty="0">
                <a:solidFill>
                  <a:srgbClr val="000000"/>
                </a:solidFill>
              </a:rPr>
              <a:t>Jeux ludo-éducatifs en ligne, fiches d’exercices à imprimer</a:t>
            </a:r>
          </a:p>
          <a:p>
            <a:pPr marL="0" indent="0">
              <a:lnSpc>
                <a:spcPct val="90000"/>
              </a:lnSpc>
              <a:buNone/>
            </a:pPr>
            <a:r>
              <a:rPr lang="fr-FR" sz="1500" dirty="0">
                <a:solidFill>
                  <a:srgbClr val="000000"/>
                </a:solidFill>
                <a:hlinkClick r:id="rId6"/>
              </a:rPr>
              <a:t>https://www.logicieleducatif.fr/math/numeration/numer1.php</a:t>
            </a:r>
            <a:endParaRPr lang="fr-FR" sz="1500" dirty="0">
              <a:solidFill>
                <a:srgbClr val="000000"/>
              </a:solidFill>
            </a:endParaRPr>
          </a:p>
          <a:p>
            <a:pPr marL="0" indent="0">
              <a:lnSpc>
                <a:spcPct val="90000"/>
              </a:lnSpc>
              <a:buNone/>
            </a:pPr>
            <a:r>
              <a:rPr lang="fr-FR" sz="1500" dirty="0">
                <a:solidFill>
                  <a:srgbClr val="000000"/>
                </a:solidFill>
                <a:hlinkClick r:id="rId7"/>
              </a:rPr>
              <a:t>https://www.logicieleducatif.fr/math/numeration/croissant.php</a:t>
            </a:r>
            <a:r>
              <a:rPr lang="fr-FR" sz="1500" dirty="0">
                <a:solidFill>
                  <a:srgbClr val="000000"/>
                </a:solidFill>
              </a:rPr>
              <a:t> </a:t>
            </a:r>
          </a:p>
          <a:p>
            <a:pPr marL="0" indent="0">
              <a:lnSpc>
                <a:spcPct val="90000"/>
              </a:lnSpc>
              <a:buNone/>
            </a:pPr>
            <a:r>
              <a:rPr lang="en-US" sz="1500" dirty="0">
                <a:solidFill>
                  <a:srgbClr val="000000"/>
                </a:solidFill>
                <a:hlinkClick r:id="rId8"/>
              </a:rPr>
              <a:t>https://www.logicieleducatif.fr/math/numeration/recompo2.php</a:t>
            </a:r>
            <a:endParaRPr lang="en-US" sz="1500" dirty="0">
              <a:solidFill>
                <a:srgbClr val="000000"/>
              </a:solidFill>
            </a:endParaRPr>
          </a:p>
          <a:p>
            <a:pPr marL="0" indent="0">
              <a:lnSpc>
                <a:spcPct val="90000"/>
              </a:lnSpc>
              <a:buNone/>
            </a:pPr>
            <a:r>
              <a:rPr lang="en-US" sz="1500" dirty="0">
                <a:solidFill>
                  <a:srgbClr val="000000"/>
                </a:solidFill>
                <a:hlinkClick r:id="rId9"/>
              </a:rPr>
              <a:t>https://www.logicieleducatif.fr/math/numeration/vise-les-fractions.php</a:t>
            </a:r>
            <a:endParaRPr lang="en-US" sz="1500" dirty="0">
              <a:solidFill>
                <a:srgbClr val="000000"/>
              </a:solidFill>
            </a:endParaRPr>
          </a:p>
          <a:p>
            <a:pPr marL="0" indent="0">
              <a:lnSpc>
                <a:spcPct val="90000"/>
              </a:lnSpc>
              <a:buNone/>
            </a:pPr>
            <a:endParaRPr lang="fr-FR" sz="1500" dirty="0">
              <a:solidFill>
                <a:srgbClr val="000000"/>
              </a:solidFill>
            </a:endParaRPr>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10"/>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1285840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r>
              <a:rPr lang="fr-FR" b="1">
                <a:solidFill>
                  <a:srgbClr val="FFFFFF"/>
                </a:solidFill>
              </a:rPr>
              <a:t>Jeux ludo-éducatifs </a:t>
            </a:r>
          </a:p>
        </p:txBody>
      </p:sp>
      <p:sp>
        <p:nvSpPr>
          <p:cNvPr id="8" name="Espace réservé du contenu 2"/>
          <p:cNvSpPr>
            <a:spLocks noGrp="1"/>
          </p:cNvSpPr>
          <p:nvPr>
            <p:ph idx="1"/>
          </p:nvPr>
        </p:nvSpPr>
        <p:spPr>
          <a:xfrm>
            <a:off x="4948591" y="801866"/>
            <a:ext cx="4311193" cy="5230634"/>
          </a:xfrm>
        </p:spPr>
        <p:txBody>
          <a:bodyPr anchor="ctr">
            <a:normAutofit/>
          </a:bodyPr>
          <a:lstStyle/>
          <a:p>
            <a:pPr marL="0" indent="0">
              <a:buNone/>
            </a:pPr>
            <a:endParaRPr lang="fr-FR" sz="2200" dirty="0">
              <a:solidFill>
                <a:srgbClr val="000000"/>
              </a:solidFill>
            </a:endParaRPr>
          </a:p>
          <a:p>
            <a:r>
              <a:rPr lang="en-US" sz="2200">
                <a:solidFill>
                  <a:srgbClr val="000000"/>
                </a:solidFill>
                <a:hlinkClick r:id="rId3"/>
              </a:rPr>
              <a:t>https://laclassedemallory.net/category/exercices-m/</a:t>
            </a:r>
            <a:endParaRPr lang="en-US" sz="2200">
              <a:solidFill>
                <a:srgbClr val="000000"/>
              </a:solidFill>
            </a:endParaRPr>
          </a:p>
          <a:p>
            <a:endParaRPr lang="fr-FR" sz="2200">
              <a:solidFill>
                <a:srgbClr val="000000"/>
              </a:solidFill>
            </a:endParaRPr>
          </a:p>
          <a:p>
            <a:pPr marL="0" indent="0">
              <a:buNone/>
            </a:pPr>
            <a:r>
              <a:rPr lang="en-US" sz="2200">
                <a:solidFill>
                  <a:srgbClr val="000000"/>
                </a:solidFill>
              </a:rPr>
              <a:t>   </a:t>
            </a:r>
            <a:endParaRPr lang="fr-FR" sz="2200">
              <a:solidFill>
                <a:srgbClr val="000000"/>
              </a:solidFill>
            </a:endParaRPr>
          </a:p>
          <a:p>
            <a:pPr>
              <a:buFontTx/>
              <a:buChar char="-"/>
            </a:pPr>
            <a:endParaRPr lang="fr-FR" sz="2200" dirty="0">
              <a:solidFill>
                <a:srgbClr val="000000"/>
              </a:solidFill>
            </a:endParaRPr>
          </a:p>
          <a:p>
            <a:pPr>
              <a:buFontTx/>
              <a:buChar char="-"/>
            </a:pPr>
            <a:endParaRPr lang="fr-FR" sz="2200" dirty="0">
              <a:solidFill>
                <a:srgbClr val="000000"/>
              </a:solidFill>
            </a:endParaRPr>
          </a:p>
          <a:p>
            <a:pPr>
              <a:buFontTx/>
              <a:buChar char="-"/>
            </a:pPr>
            <a:endParaRPr lang="fr-FR" sz="2200" dirty="0">
              <a:solidFill>
                <a:srgbClr val="000000"/>
              </a:solidFill>
            </a:endParaRPr>
          </a:p>
          <a:p>
            <a:pPr>
              <a:buFontTx/>
              <a:buChar char="-"/>
            </a:pPr>
            <a:endParaRPr lang="fr-FR" sz="2200" dirty="0">
              <a:solidFill>
                <a:srgbClr val="000000"/>
              </a:solidFill>
            </a:endParaRPr>
          </a:p>
        </p:txBody>
      </p:sp>
    </p:spTree>
    <p:extLst>
      <p:ext uri="{BB962C8B-B14F-4D97-AF65-F5344CB8AC3E}">
        <p14:creationId xmlns:p14="http://schemas.microsoft.com/office/powerpoint/2010/main" val="18361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pPr>
              <a:lnSpc>
                <a:spcPct val="90000"/>
              </a:lnSpc>
            </a:pPr>
            <a:r>
              <a:rPr lang="fr-FR" b="1">
                <a:solidFill>
                  <a:srgbClr val="FFFFFF"/>
                </a:solidFill>
              </a:rPr>
              <a:t>Exercices interactifs et animations</a:t>
            </a:r>
          </a:p>
        </p:txBody>
      </p:sp>
      <p:sp>
        <p:nvSpPr>
          <p:cNvPr id="6" name="Espace réservé du contenu 2"/>
          <p:cNvSpPr>
            <a:spLocks noGrp="1"/>
          </p:cNvSpPr>
          <p:nvPr>
            <p:ph idx="1"/>
          </p:nvPr>
        </p:nvSpPr>
        <p:spPr>
          <a:xfrm>
            <a:off x="4948591" y="801866"/>
            <a:ext cx="4311193" cy="5230634"/>
          </a:xfrm>
        </p:spPr>
        <p:txBody>
          <a:bodyPr anchor="ctr">
            <a:normAutofit/>
          </a:bodyPr>
          <a:lstStyle/>
          <a:p>
            <a:pPr>
              <a:lnSpc>
                <a:spcPct val="90000"/>
              </a:lnSpc>
            </a:pPr>
            <a:r>
              <a:rPr lang="fr-FR" sz="1500" dirty="0">
                <a:solidFill>
                  <a:srgbClr val="000000"/>
                </a:solidFill>
              </a:rPr>
              <a:t>Le Matou Matheux : </a:t>
            </a:r>
            <a:r>
              <a:rPr lang="fr-FR" sz="1500" b="1" i="1" dirty="0">
                <a:solidFill>
                  <a:srgbClr val="000000"/>
                </a:solidFill>
              </a:rPr>
              <a:t>(</a:t>
            </a:r>
            <a:r>
              <a:rPr lang="fr-FR" sz="1500" b="1" i="1" dirty="0">
                <a:solidFill>
                  <a:srgbClr val="000000"/>
                </a:solidFill>
                <a:hlinkClick r:id="rId3"/>
              </a:rPr>
              <a:t>http://matoumatheux.ac-rennes.fr/accueil.htm</a:t>
            </a:r>
            <a:r>
              <a:rPr lang="fr-FR" sz="1500" b="1" i="1" dirty="0">
                <a:solidFill>
                  <a:srgbClr val="000000"/>
                </a:solidFill>
              </a:rPr>
              <a:t>) en travaux</a:t>
            </a:r>
          </a:p>
          <a:p>
            <a:pPr marL="0" indent="0">
              <a:lnSpc>
                <a:spcPct val="90000"/>
              </a:lnSpc>
              <a:buNone/>
            </a:pPr>
            <a:r>
              <a:rPr lang="fr-FR" sz="1500" dirty="0">
                <a:solidFill>
                  <a:srgbClr val="000000"/>
                </a:solidFill>
              </a:rPr>
              <a:t>- Du CP à la 2</a:t>
            </a:r>
            <a:r>
              <a:rPr lang="fr-FR" sz="1500" baseline="30000" dirty="0">
                <a:solidFill>
                  <a:srgbClr val="000000"/>
                </a:solidFill>
              </a:rPr>
              <a:t>nde</a:t>
            </a:r>
            <a:r>
              <a:rPr lang="fr-FR" sz="1500" dirty="0">
                <a:solidFill>
                  <a:srgbClr val="000000"/>
                </a:solidFill>
              </a:rPr>
              <a:t>, SEGPA1 et SEGPA2 </a:t>
            </a:r>
          </a:p>
          <a:p>
            <a:pPr marL="0" indent="0">
              <a:lnSpc>
                <a:spcPct val="90000"/>
              </a:lnSpc>
              <a:buNone/>
            </a:pPr>
            <a:r>
              <a:rPr lang="fr-FR" sz="1500" dirty="0">
                <a:solidFill>
                  <a:srgbClr val="000000"/>
                </a:solidFill>
              </a:rPr>
              <a:t>- Exercices interactifs et animations, jeux</a:t>
            </a:r>
          </a:p>
          <a:p>
            <a:pPr marL="0" indent="0">
              <a:lnSpc>
                <a:spcPct val="90000"/>
              </a:lnSpc>
              <a:buNone/>
            </a:pPr>
            <a:endParaRPr lang="en-US" sz="1500" dirty="0">
              <a:solidFill>
                <a:srgbClr val="000000"/>
              </a:solidFill>
            </a:endParaRPr>
          </a:p>
          <a:p>
            <a:pPr>
              <a:lnSpc>
                <a:spcPct val="90000"/>
              </a:lnSpc>
            </a:pPr>
            <a:r>
              <a:rPr lang="en-US" sz="1500" dirty="0" err="1">
                <a:solidFill>
                  <a:srgbClr val="000000"/>
                </a:solidFill>
              </a:rPr>
              <a:t>Mathenpoche</a:t>
            </a:r>
            <a:r>
              <a:rPr lang="en-US" sz="1500" dirty="0">
                <a:solidFill>
                  <a:srgbClr val="000000"/>
                </a:solidFill>
              </a:rPr>
              <a:t> : </a:t>
            </a:r>
            <a:r>
              <a:rPr lang="en-US" sz="1500" dirty="0">
                <a:solidFill>
                  <a:srgbClr val="000000"/>
                </a:solidFill>
                <a:hlinkClick r:id="rId4"/>
              </a:rPr>
              <a:t>http://mathenpoche.sesamath.net/</a:t>
            </a:r>
            <a:endParaRPr lang="en-US" sz="1500" dirty="0">
              <a:solidFill>
                <a:srgbClr val="000000"/>
              </a:solidFill>
            </a:endParaRPr>
          </a:p>
          <a:p>
            <a:pPr>
              <a:lnSpc>
                <a:spcPct val="90000"/>
              </a:lnSpc>
              <a:buFontTx/>
              <a:buChar char="-"/>
            </a:pPr>
            <a:r>
              <a:rPr lang="fr-FR" sz="1500" dirty="0">
                <a:solidFill>
                  <a:srgbClr val="000000"/>
                </a:solidFill>
              </a:rPr>
              <a:t>De la 6</a:t>
            </a:r>
            <a:r>
              <a:rPr lang="fr-FR" sz="1500" baseline="30000" dirty="0">
                <a:solidFill>
                  <a:srgbClr val="000000"/>
                </a:solidFill>
              </a:rPr>
              <a:t>ème</a:t>
            </a:r>
            <a:r>
              <a:rPr lang="fr-FR" sz="1500" dirty="0">
                <a:solidFill>
                  <a:srgbClr val="000000"/>
                </a:solidFill>
              </a:rPr>
              <a:t> à la </a:t>
            </a:r>
            <a:r>
              <a:rPr lang="fr-FR" sz="1500" dirty="0" err="1">
                <a:solidFill>
                  <a:srgbClr val="000000"/>
                </a:solidFill>
              </a:rPr>
              <a:t>Tle</a:t>
            </a:r>
            <a:r>
              <a:rPr lang="fr-FR" sz="1500" dirty="0">
                <a:solidFill>
                  <a:srgbClr val="000000"/>
                </a:solidFill>
              </a:rPr>
              <a:t>, CAP</a:t>
            </a:r>
          </a:p>
          <a:p>
            <a:pPr>
              <a:lnSpc>
                <a:spcPct val="90000"/>
              </a:lnSpc>
              <a:buFontTx/>
              <a:buChar char="-"/>
            </a:pPr>
            <a:r>
              <a:rPr lang="fr-FR" sz="1500" dirty="0">
                <a:solidFill>
                  <a:srgbClr val="000000"/>
                </a:solidFill>
              </a:rPr>
              <a:t>cours, exercices, aides animées, QCM et devoirs pour s'entraîner mais aussi de l'entraînement au calcul mental, des jeux logiques... </a:t>
            </a:r>
          </a:p>
          <a:p>
            <a:pPr>
              <a:lnSpc>
                <a:spcPct val="90000"/>
              </a:lnSpc>
              <a:buFontTx/>
              <a:buChar char="-"/>
            </a:pPr>
            <a:endParaRPr lang="fr-FR" sz="1500" dirty="0">
              <a:solidFill>
                <a:srgbClr val="000000"/>
              </a:solidFill>
            </a:endParaRPr>
          </a:p>
          <a:p>
            <a:pPr>
              <a:lnSpc>
                <a:spcPct val="90000"/>
              </a:lnSpc>
            </a:pPr>
            <a:r>
              <a:rPr lang="fr-FR" sz="1500" dirty="0">
                <a:solidFill>
                  <a:srgbClr val="000000"/>
                </a:solidFill>
              </a:rPr>
              <a:t>Outils numériques maths : </a:t>
            </a:r>
            <a:r>
              <a:rPr lang="fr-FR" sz="1500" u="sng" dirty="0">
                <a:solidFill>
                  <a:srgbClr val="000000"/>
                </a:solidFill>
                <a:hlinkClick r:id="rId5"/>
              </a:rPr>
              <a:t>http://marco.menei.free.fr/outilslogiciels/pages/logiciels.htm</a:t>
            </a:r>
            <a:r>
              <a:rPr lang="fr-FR" sz="1500" dirty="0">
                <a:solidFill>
                  <a:srgbClr val="000000"/>
                </a:solidFill>
              </a:rPr>
              <a:t> </a:t>
            </a:r>
          </a:p>
          <a:p>
            <a:pPr marL="0" indent="0">
              <a:lnSpc>
                <a:spcPct val="90000"/>
              </a:lnSpc>
              <a:buNone/>
            </a:pPr>
            <a:endParaRPr lang="en-US" sz="1500" dirty="0">
              <a:solidFill>
                <a:srgbClr val="000000"/>
              </a:solidFill>
            </a:endParaRPr>
          </a:p>
          <a:p>
            <a:pPr marL="0" indent="0">
              <a:lnSpc>
                <a:spcPct val="90000"/>
              </a:lnSpc>
              <a:buNone/>
            </a:pPr>
            <a:r>
              <a:rPr lang="fr-FR" sz="1500" dirty="0">
                <a:solidFill>
                  <a:srgbClr val="000000"/>
                </a:solidFill>
              </a:rPr>
              <a:t>Création de fiches d’exercices : </a:t>
            </a:r>
            <a:endParaRPr lang="en-US" sz="1500" dirty="0">
              <a:solidFill>
                <a:srgbClr val="000000"/>
              </a:solidFill>
            </a:endParaRPr>
          </a:p>
          <a:p>
            <a:pPr>
              <a:lnSpc>
                <a:spcPct val="90000"/>
              </a:lnSpc>
            </a:pPr>
            <a:r>
              <a:rPr lang="en-US" sz="1500" dirty="0">
                <a:solidFill>
                  <a:srgbClr val="000000"/>
                </a:solidFill>
                <a:hlinkClick r:id="rId6"/>
              </a:rPr>
              <a:t>https://maths-pdf.fr/</a:t>
            </a:r>
            <a:r>
              <a:rPr lang="en-US" sz="1500" dirty="0">
                <a:solidFill>
                  <a:srgbClr val="000000"/>
                </a:solidFill>
              </a:rPr>
              <a:t> : </a:t>
            </a:r>
            <a:r>
              <a:rPr lang="fr-FR" sz="1500" dirty="0">
                <a:solidFill>
                  <a:srgbClr val="000000"/>
                </a:solidFill>
              </a:rPr>
              <a:t>De la 6</a:t>
            </a:r>
            <a:r>
              <a:rPr lang="fr-FR" sz="1500" baseline="30000" dirty="0">
                <a:solidFill>
                  <a:srgbClr val="000000"/>
                </a:solidFill>
              </a:rPr>
              <a:t>ème</a:t>
            </a:r>
            <a:r>
              <a:rPr lang="fr-FR" sz="1500" dirty="0">
                <a:solidFill>
                  <a:srgbClr val="000000"/>
                </a:solidFill>
              </a:rPr>
              <a:t> à la T</a:t>
            </a:r>
            <a:r>
              <a:rPr lang="fr-FR" sz="1500" baseline="30000" dirty="0">
                <a:solidFill>
                  <a:srgbClr val="000000"/>
                </a:solidFill>
              </a:rPr>
              <a:t>ale</a:t>
            </a:r>
            <a:endParaRPr lang="fr-FR" sz="1500" dirty="0">
              <a:solidFill>
                <a:srgbClr val="000000"/>
              </a:solidFill>
            </a:endParaRPr>
          </a:p>
          <a:p>
            <a:pPr>
              <a:lnSpc>
                <a:spcPct val="90000"/>
              </a:lnSpc>
              <a:buFontTx/>
              <a:buChar char="-"/>
            </a:pPr>
            <a:r>
              <a:rPr lang="fr-FR" sz="1500" dirty="0">
                <a:solidFill>
                  <a:srgbClr val="000000"/>
                </a:solidFill>
              </a:rPr>
              <a:t>cours, création de fiches d’exercices, exercices interactifs, (Scratch, </a:t>
            </a:r>
            <a:r>
              <a:rPr lang="fr-FR" sz="1500" dirty="0" err="1">
                <a:solidFill>
                  <a:srgbClr val="000000"/>
                </a:solidFill>
              </a:rPr>
              <a:t>GeoGebra</a:t>
            </a:r>
            <a:r>
              <a:rPr lang="fr-FR" sz="1500" dirty="0">
                <a:solidFill>
                  <a:srgbClr val="000000"/>
                </a:solidFill>
              </a:rPr>
              <a:t>) </a:t>
            </a:r>
          </a:p>
          <a:p>
            <a:pPr>
              <a:lnSpc>
                <a:spcPct val="90000"/>
              </a:lnSpc>
            </a:pPr>
            <a:r>
              <a:rPr lang="fr-FR" sz="1600" dirty="0">
                <a:hlinkClick r:id="rId7"/>
              </a:rPr>
              <a:t>https://enligne.pyromaths.org/</a:t>
            </a:r>
            <a:r>
              <a:rPr lang="fr-FR" sz="1500" dirty="0">
                <a:solidFill>
                  <a:srgbClr val="000000"/>
                </a:solidFill>
              </a:rPr>
              <a:t> </a:t>
            </a:r>
          </a:p>
          <a:p>
            <a:pPr marL="0" indent="0">
              <a:lnSpc>
                <a:spcPct val="90000"/>
              </a:lnSpc>
              <a:buNone/>
            </a:pPr>
            <a:endParaRPr lang="en-US" sz="1500" dirty="0">
              <a:solidFill>
                <a:srgbClr val="000000"/>
              </a:solidFill>
            </a:endParaRPr>
          </a:p>
        </p:txBody>
      </p:sp>
    </p:spTree>
    <p:extLst>
      <p:ext uri="{BB962C8B-B14F-4D97-AF65-F5344CB8AC3E}">
        <p14:creationId xmlns:p14="http://schemas.microsoft.com/office/powerpoint/2010/main" val="1925656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pPr>
              <a:lnSpc>
                <a:spcPct val="90000"/>
              </a:lnSpc>
            </a:pPr>
            <a:r>
              <a:rPr lang="fr-FR" b="1">
                <a:solidFill>
                  <a:srgbClr val="FFFFFF"/>
                </a:solidFill>
              </a:rPr>
              <a:t>Exercices interactifs et animations</a:t>
            </a:r>
          </a:p>
        </p:txBody>
      </p:sp>
      <p:sp>
        <p:nvSpPr>
          <p:cNvPr id="6" name="Espace réservé du contenu 2"/>
          <p:cNvSpPr>
            <a:spLocks noGrp="1"/>
          </p:cNvSpPr>
          <p:nvPr>
            <p:ph idx="1"/>
          </p:nvPr>
        </p:nvSpPr>
        <p:spPr>
          <a:xfrm>
            <a:off x="4948591" y="801866"/>
            <a:ext cx="4311193" cy="5230634"/>
          </a:xfrm>
        </p:spPr>
        <p:txBody>
          <a:bodyPr anchor="ctr">
            <a:normAutofit lnSpcReduction="10000"/>
          </a:bodyPr>
          <a:lstStyle/>
          <a:p>
            <a:pPr>
              <a:lnSpc>
                <a:spcPct val="90000"/>
              </a:lnSpc>
            </a:pPr>
            <a:r>
              <a:rPr lang="en-US" sz="1400" b="1" dirty="0">
                <a:solidFill>
                  <a:srgbClr val="000000"/>
                </a:solidFill>
              </a:rPr>
              <a:t>Khan Academy : </a:t>
            </a:r>
            <a:r>
              <a:rPr lang="hr-HR" sz="1400" dirty="0">
                <a:solidFill>
                  <a:srgbClr val="000000"/>
                </a:solidFill>
                <a:hlinkClick r:id="rId3"/>
              </a:rPr>
              <a:t>https://fr.khanacademy.org/</a:t>
            </a:r>
            <a:endParaRPr lang="hr-HR" sz="1400" dirty="0">
              <a:solidFill>
                <a:srgbClr val="000000"/>
              </a:solidFill>
            </a:endParaRPr>
          </a:p>
          <a:p>
            <a:pPr>
              <a:lnSpc>
                <a:spcPct val="90000"/>
              </a:lnSpc>
              <a:buFontTx/>
              <a:buChar char="-"/>
            </a:pPr>
            <a:r>
              <a:rPr lang="fr-FR" sz="1400" dirty="0">
                <a:solidFill>
                  <a:srgbClr val="000000"/>
                </a:solidFill>
              </a:rPr>
              <a:t>Du Cp à la </a:t>
            </a:r>
            <a:r>
              <a:rPr lang="fr-FR" sz="1400" dirty="0" err="1">
                <a:solidFill>
                  <a:srgbClr val="000000"/>
                </a:solidFill>
              </a:rPr>
              <a:t>Tle</a:t>
            </a:r>
            <a:endParaRPr lang="fr-FR" sz="1400" dirty="0">
              <a:solidFill>
                <a:srgbClr val="000000"/>
              </a:solidFill>
            </a:endParaRPr>
          </a:p>
          <a:p>
            <a:pPr>
              <a:lnSpc>
                <a:spcPct val="90000"/>
              </a:lnSpc>
              <a:buFontTx/>
              <a:buChar char="-"/>
            </a:pPr>
            <a:r>
              <a:rPr lang="fr-FR" sz="1400" dirty="0">
                <a:solidFill>
                  <a:srgbClr val="000000"/>
                </a:solidFill>
              </a:rPr>
              <a:t>Cours en vidéo, exercices interactifs</a:t>
            </a:r>
          </a:p>
          <a:p>
            <a:pPr marL="0" indent="0">
              <a:lnSpc>
                <a:spcPct val="90000"/>
              </a:lnSpc>
              <a:buNone/>
            </a:pPr>
            <a:endParaRPr lang="fr-FR" sz="1400" dirty="0">
              <a:solidFill>
                <a:srgbClr val="000000"/>
              </a:solidFill>
            </a:endParaRPr>
          </a:p>
          <a:p>
            <a:pPr>
              <a:lnSpc>
                <a:spcPct val="90000"/>
              </a:lnSpc>
            </a:pPr>
            <a:r>
              <a:rPr lang="fr-FR" sz="1400" b="1" dirty="0">
                <a:solidFill>
                  <a:srgbClr val="000000"/>
                </a:solidFill>
              </a:rPr>
              <a:t>Maths et tique </a:t>
            </a:r>
            <a:r>
              <a:rPr lang="fr-FR" sz="1400" dirty="0">
                <a:solidFill>
                  <a:srgbClr val="000000"/>
                </a:solidFill>
              </a:rPr>
              <a:t>: </a:t>
            </a:r>
            <a:r>
              <a:rPr lang="fr-FR" sz="1400" dirty="0">
                <a:solidFill>
                  <a:srgbClr val="000000"/>
                </a:solidFill>
                <a:hlinkClick r:id="rId4"/>
              </a:rPr>
              <a:t>https://www.maths-et-tiques.fr/</a:t>
            </a:r>
            <a:endParaRPr lang="fr-FR" sz="1400" dirty="0">
              <a:solidFill>
                <a:srgbClr val="000000"/>
              </a:solidFill>
            </a:endParaRPr>
          </a:p>
          <a:p>
            <a:pPr>
              <a:lnSpc>
                <a:spcPct val="90000"/>
              </a:lnSpc>
              <a:buFontTx/>
              <a:buChar char="-"/>
            </a:pPr>
            <a:r>
              <a:rPr lang="fr-FR" sz="1400" dirty="0">
                <a:solidFill>
                  <a:srgbClr val="000000"/>
                </a:solidFill>
              </a:rPr>
              <a:t>6</a:t>
            </a:r>
            <a:r>
              <a:rPr lang="fr-FR" sz="1400" baseline="30000" dirty="0">
                <a:solidFill>
                  <a:srgbClr val="000000"/>
                </a:solidFill>
              </a:rPr>
              <a:t>ème</a:t>
            </a:r>
            <a:r>
              <a:rPr lang="fr-FR" sz="1400" dirty="0">
                <a:solidFill>
                  <a:srgbClr val="000000"/>
                </a:solidFill>
              </a:rPr>
              <a:t>  à la 2</a:t>
            </a:r>
            <a:r>
              <a:rPr lang="fr-FR" sz="1400" baseline="30000" dirty="0">
                <a:solidFill>
                  <a:srgbClr val="000000"/>
                </a:solidFill>
              </a:rPr>
              <a:t>nde</a:t>
            </a:r>
            <a:endParaRPr lang="fr-FR" sz="1400" dirty="0">
              <a:solidFill>
                <a:srgbClr val="000000"/>
              </a:solidFill>
            </a:endParaRPr>
          </a:p>
          <a:p>
            <a:pPr>
              <a:lnSpc>
                <a:spcPct val="90000"/>
              </a:lnSpc>
              <a:buFontTx/>
              <a:buChar char="-"/>
            </a:pPr>
            <a:r>
              <a:rPr lang="fr-FR" sz="1400" dirty="0">
                <a:solidFill>
                  <a:srgbClr val="000000"/>
                </a:solidFill>
              </a:rPr>
              <a:t>Cours en vidéo, cours, exercices et activité en PDF, QCM en vidéo</a:t>
            </a:r>
          </a:p>
          <a:p>
            <a:pPr marL="0" indent="0">
              <a:lnSpc>
                <a:spcPct val="90000"/>
              </a:lnSpc>
              <a:buNone/>
            </a:pPr>
            <a:endParaRPr lang="fr-FR" sz="1400" dirty="0">
              <a:solidFill>
                <a:srgbClr val="000000"/>
              </a:solidFill>
            </a:endParaRPr>
          </a:p>
          <a:p>
            <a:pPr>
              <a:lnSpc>
                <a:spcPct val="90000"/>
              </a:lnSpc>
            </a:pPr>
            <a:r>
              <a:rPr lang="fr-FR" sz="1400" b="1" dirty="0">
                <a:solidFill>
                  <a:srgbClr val="000000"/>
                </a:solidFill>
              </a:rPr>
              <a:t>math en vidéo :</a:t>
            </a:r>
          </a:p>
          <a:p>
            <a:pPr>
              <a:lnSpc>
                <a:spcPct val="90000"/>
              </a:lnSpc>
            </a:pPr>
            <a:r>
              <a:rPr lang="fr-FR" sz="1400" b="1" dirty="0">
                <a:solidFill>
                  <a:srgbClr val="000000"/>
                </a:solidFill>
              </a:rPr>
              <a:t> </a:t>
            </a:r>
            <a:r>
              <a:rPr lang="en-US" sz="1400" dirty="0">
                <a:solidFill>
                  <a:srgbClr val="000000"/>
                </a:solidFill>
                <a:hlinkClick r:id="rId5"/>
              </a:rPr>
              <a:t>https://www.mathenvideo.fr/</a:t>
            </a:r>
            <a:endParaRPr lang="en-US" sz="1400" dirty="0">
              <a:solidFill>
                <a:srgbClr val="000000"/>
              </a:solidFill>
            </a:endParaRPr>
          </a:p>
          <a:p>
            <a:pPr>
              <a:lnSpc>
                <a:spcPct val="90000"/>
              </a:lnSpc>
              <a:buFontTx/>
              <a:buChar char="-"/>
            </a:pPr>
            <a:r>
              <a:rPr lang="fr-FR" sz="1400" dirty="0">
                <a:solidFill>
                  <a:srgbClr val="000000"/>
                </a:solidFill>
              </a:rPr>
              <a:t>Acquis du collège, lycée, BTS</a:t>
            </a:r>
          </a:p>
          <a:p>
            <a:pPr>
              <a:lnSpc>
                <a:spcPct val="90000"/>
              </a:lnSpc>
              <a:buFontTx/>
              <a:buChar char="-"/>
            </a:pPr>
            <a:r>
              <a:rPr lang="fr-FR" sz="1400" dirty="0">
                <a:solidFill>
                  <a:srgbClr val="000000"/>
                </a:solidFill>
              </a:rPr>
              <a:t>vidéos, cartes mentales</a:t>
            </a:r>
          </a:p>
          <a:p>
            <a:pPr marL="0" indent="0">
              <a:lnSpc>
                <a:spcPct val="90000"/>
              </a:lnSpc>
              <a:buNone/>
            </a:pPr>
            <a:r>
              <a:rPr lang="fr-FR" sz="2400" b="1" dirty="0">
                <a:solidFill>
                  <a:srgbClr val="000000"/>
                </a:solidFill>
              </a:rPr>
              <a:t>.    </a:t>
            </a:r>
            <a:r>
              <a:rPr lang="fr-FR" sz="1500" dirty="0">
                <a:hlinkClick r:id="rId6"/>
              </a:rPr>
              <a:t>https://vimeopro.com/user36345481/memos-        animes-archimaths-cm1</a:t>
            </a:r>
            <a:endParaRPr lang="fr-FR" sz="1500" b="1" dirty="0">
              <a:solidFill>
                <a:srgbClr val="000000"/>
              </a:solidFill>
            </a:endParaRPr>
          </a:p>
          <a:p>
            <a:pPr marL="0" indent="0">
              <a:lnSpc>
                <a:spcPct val="90000"/>
              </a:lnSpc>
              <a:buNone/>
            </a:pPr>
            <a:r>
              <a:rPr lang="fr-FR" sz="2800" dirty="0">
                <a:solidFill>
                  <a:srgbClr val="000000"/>
                </a:solidFill>
              </a:rPr>
              <a:t>.</a:t>
            </a:r>
            <a:r>
              <a:rPr lang="fr-FR" sz="1400" dirty="0">
                <a:solidFill>
                  <a:srgbClr val="000000"/>
                </a:solidFill>
              </a:rPr>
              <a:t>        </a:t>
            </a:r>
            <a:r>
              <a:rPr lang="fr-FR" sz="1400" b="1" dirty="0">
                <a:solidFill>
                  <a:srgbClr val="000000"/>
                </a:solidFill>
              </a:rPr>
              <a:t>méthode heuristique : </a:t>
            </a:r>
            <a:r>
              <a:rPr lang="fr-FR" sz="1400" dirty="0">
                <a:solidFill>
                  <a:srgbClr val="000000"/>
                </a:solidFill>
                <a:hlinkClick r:id="rId7" action="ppaction://hlinksldjump"/>
              </a:rPr>
              <a:t>methodeheuristique.com </a:t>
            </a:r>
            <a:endParaRPr lang="fr-FR" sz="1400" dirty="0">
              <a:solidFill>
                <a:srgbClr val="000000"/>
              </a:solidFill>
            </a:endParaRPr>
          </a:p>
          <a:p>
            <a:pPr>
              <a:lnSpc>
                <a:spcPct val="90000"/>
              </a:lnSpc>
              <a:buFontTx/>
              <a:buChar char="-"/>
            </a:pPr>
            <a:endParaRPr lang="fr-FR" sz="1400" dirty="0">
              <a:solidFill>
                <a:srgbClr val="000000"/>
              </a:solidFill>
            </a:endParaRPr>
          </a:p>
          <a:p>
            <a:pPr marL="0" indent="0">
              <a:lnSpc>
                <a:spcPct val="90000"/>
              </a:lnSpc>
              <a:buNone/>
            </a:pPr>
            <a:r>
              <a:rPr lang="fr-FR" sz="1400" dirty="0">
                <a:solidFill>
                  <a:srgbClr val="000000"/>
                </a:solidFill>
              </a:rPr>
              <a:t>	</a:t>
            </a:r>
          </a:p>
          <a:p>
            <a:pPr>
              <a:lnSpc>
                <a:spcPct val="90000"/>
              </a:lnSpc>
            </a:pPr>
            <a:r>
              <a:rPr lang="fr-FR" sz="1500" b="1" dirty="0" err="1">
                <a:solidFill>
                  <a:srgbClr val="000000"/>
                </a:solidFill>
              </a:rPr>
              <a:t>xymaths</a:t>
            </a:r>
            <a:r>
              <a:rPr lang="fr-FR" sz="1500" b="1" dirty="0">
                <a:solidFill>
                  <a:srgbClr val="000000"/>
                </a:solidFill>
              </a:rPr>
              <a:t> : </a:t>
            </a:r>
            <a:r>
              <a:rPr lang="en-US" sz="1500" dirty="0">
                <a:solidFill>
                  <a:srgbClr val="000000"/>
                </a:solidFill>
                <a:hlinkClick r:id="rId8"/>
              </a:rPr>
              <a:t>http://xymaths.free.fr/Index/</a:t>
            </a:r>
            <a:r>
              <a:rPr lang="en-US" sz="1500" dirty="0">
                <a:solidFill>
                  <a:srgbClr val="000000"/>
                </a:solidFill>
              </a:rPr>
              <a:t> </a:t>
            </a:r>
          </a:p>
          <a:p>
            <a:pPr>
              <a:lnSpc>
                <a:spcPct val="90000"/>
              </a:lnSpc>
              <a:buFontTx/>
              <a:buChar char="-"/>
            </a:pPr>
            <a:r>
              <a:rPr lang="en-US" sz="1500" dirty="0">
                <a:solidFill>
                  <a:srgbClr val="000000"/>
                </a:solidFill>
              </a:rPr>
              <a:t>2</a:t>
            </a:r>
            <a:r>
              <a:rPr lang="en-US" sz="1500" baseline="30000" dirty="0">
                <a:solidFill>
                  <a:srgbClr val="000000"/>
                </a:solidFill>
              </a:rPr>
              <a:t>nd</a:t>
            </a:r>
            <a:r>
              <a:rPr lang="en-US" sz="1500" dirty="0">
                <a:solidFill>
                  <a:srgbClr val="000000"/>
                </a:solidFill>
              </a:rPr>
              <a:t> , BTS</a:t>
            </a:r>
          </a:p>
          <a:p>
            <a:pPr>
              <a:lnSpc>
                <a:spcPct val="90000"/>
              </a:lnSpc>
              <a:buFontTx/>
              <a:buChar char="-"/>
            </a:pPr>
            <a:r>
              <a:rPr lang="fr-FR" sz="1500" dirty="0">
                <a:solidFill>
                  <a:srgbClr val="000000"/>
                </a:solidFill>
              </a:rPr>
              <a:t>C</a:t>
            </a:r>
            <a:r>
              <a:rPr lang="en-US" sz="1500" dirty="0">
                <a:solidFill>
                  <a:srgbClr val="000000"/>
                </a:solidFill>
              </a:rPr>
              <a:t>ours </a:t>
            </a:r>
            <a:r>
              <a:rPr lang="en-US" sz="1500" dirty="0" err="1">
                <a:solidFill>
                  <a:srgbClr val="000000"/>
                </a:solidFill>
              </a:rPr>
              <a:t>interactifs</a:t>
            </a:r>
            <a:r>
              <a:rPr lang="en-US" sz="1500" dirty="0">
                <a:solidFill>
                  <a:srgbClr val="000000"/>
                </a:solidFill>
              </a:rPr>
              <a:t>, </a:t>
            </a:r>
            <a:r>
              <a:rPr lang="en-US" sz="1500" dirty="0" err="1">
                <a:solidFill>
                  <a:srgbClr val="000000"/>
                </a:solidFill>
              </a:rPr>
              <a:t>informatique</a:t>
            </a:r>
            <a:r>
              <a:rPr lang="en-US" sz="1500" dirty="0">
                <a:solidFill>
                  <a:srgbClr val="000000"/>
                </a:solidFill>
              </a:rPr>
              <a:t>, </a:t>
            </a:r>
            <a:r>
              <a:rPr lang="en-US" sz="1500" dirty="0" err="1">
                <a:solidFill>
                  <a:srgbClr val="000000"/>
                </a:solidFill>
              </a:rPr>
              <a:t>Math@ppliquées</a:t>
            </a:r>
            <a:endParaRPr lang="fr-FR" sz="1500" dirty="0">
              <a:solidFill>
                <a:srgbClr val="000000"/>
              </a:solidFill>
            </a:endParaRPr>
          </a:p>
          <a:p>
            <a:pPr marL="0" indent="0">
              <a:lnSpc>
                <a:spcPct val="90000"/>
              </a:lnSpc>
              <a:buNone/>
            </a:pPr>
            <a:endParaRPr lang="fr-FR" sz="1500" dirty="0">
              <a:solidFill>
                <a:srgbClr val="000000"/>
              </a:solidFill>
            </a:endParaRPr>
          </a:p>
          <a:p>
            <a:pPr>
              <a:lnSpc>
                <a:spcPct val="90000"/>
              </a:lnSpc>
              <a:buFontTx/>
              <a:buChar char="-"/>
            </a:pPr>
            <a:endParaRPr lang="fr-FR" sz="1500" dirty="0">
              <a:solidFill>
                <a:srgbClr val="000000"/>
              </a:solidFill>
            </a:endParaRPr>
          </a:p>
          <a:p>
            <a:pPr>
              <a:lnSpc>
                <a:spcPct val="90000"/>
              </a:lnSpc>
              <a:buFontTx/>
              <a:buChar char="-"/>
            </a:pPr>
            <a:endParaRPr lang="en-US" sz="1500" dirty="0">
              <a:solidFill>
                <a:srgbClr val="000000"/>
              </a:solidFill>
            </a:endParaRPr>
          </a:p>
          <a:p>
            <a:pPr>
              <a:lnSpc>
                <a:spcPct val="90000"/>
              </a:lnSpc>
              <a:buFontTx/>
              <a:buChar char="-"/>
            </a:pPr>
            <a:endParaRPr lang="fr-FR" sz="1500" dirty="0">
              <a:solidFill>
                <a:srgbClr val="000000"/>
              </a:solidFill>
            </a:endParaRPr>
          </a:p>
          <a:p>
            <a:pPr>
              <a:lnSpc>
                <a:spcPct val="90000"/>
              </a:lnSpc>
              <a:buFontTx/>
              <a:buChar char="-"/>
            </a:pPr>
            <a:endParaRPr lang="fr-FR" sz="1500" dirty="0">
              <a:solidFill>
                <a:srgbClr val="000000"/>
              </a:solidFill>
            </a:endParaRPr>
          </a:p>
          <a:p>
            <a:pPr marL="0" indent="0">
              <a:lnSpc>
                <a:spcPct val="90000"/>
              </a:lnSpc>
              <a:buNone/>
            </a:pPr>
            <a:endParaRPr lang="fr-FR" sz="1500" dirty="0">
              <a:solidFill>
                <a:srgbClr val="000000"/>
              </a:solidFill>
            </a:endParaRPr>
          </a:p>
        </p:txBody>
      </p:sp>
    </p:spTree>
    <p:extLst>
      <p:ext uri="{BB962C8B-B14F-4D97-AF65-F5344CB8AC3E}">
        <p14:creationId xmlns:p14="http://schemas.microsoft.com/office/powerpoint/2010/main" val="2070438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r>
              <a:rPr lang="fr-FR" sz="3700">
                <a:solidFill>
                  <a:srgbClr val="FFFFFF"/>
                </a:solidFill>
              </a:rPr>
              <a:t>Ressources pédagogiques</a:t>
            </a:r>
          </a:p>
        </p:txBody>
      </p:sp>
      <p:sp>
        <p:nvSpPr>
          <p:cNvPr id="3" name="Espace réservé du contenu 2"/>
          <p:cNvSpPr>
            <a:spLocks noGrp="1"/>
          </p:cNvSpPr>
          <p:nvPr>
            <p:ph idx="1"/>
          </p:nvPr>
        </p:nvSpPr>
        <p:spPr>
          <a:xfrm>
            <a:off x="4948591" y="801866"/>
            <a:ext cx="4311193" cy="5230634"/>
          </a:xfrm>
        </p:spPr>
        <p:txBody>
          <a:bodyPr anchor="ctr">
            <a:normAutofit lnSpcReduction="10000"/>
          </a:bodyPr>
          <a:lstStyle/>
          <a:p>
            <a:pPr>
              <a:lnSpc>
                <a:spcPct val="90000"/>
              </a:lnSpc>
            </a:pPr>
            <a:r>
              <a:rPr lang="fr-FR" sz="1500" dirty="0">
                <a:solidFill>
                  <a:srgbClr val="000000"/>
                </a:solidFill>
              </a:rPr>
              <a:t>Ressources pédagogiques et autres, du CP à la terminale : Planète Enseignant : </a:t>
            </a:r>
            <a:r>
              <a:rPr lang="fr-FR" sz="1500" u="sng" dirty="0">
                <a:solidFill>
                  <a:srgbClr val="000000"/>
                </a:solidFill>
                <a:hlinkClick r:id="rId3"/>
              </a:rPr>
              <a:t>http://www.planete-enseignant.com/</a:t>
            </a:r>
            <a:endParaRPr lang="fr-FR" sz="1500" u="sng" dirty="0">
              <a:solidFill>
                <a:srgbClr val="000000"/>
              </a:solidFill>
            </a:endParaRPr>
          </a:p>
          <a:p>
            <a:pPr>
              <a:lnSpc>
                <a:spcPct val="90000"/>
              </a:lnSpc>
            </a:pPr>
            <a:r>
              <a:rPr lang="fr-FR" sz="1500" dirty="0">
                <a:solidFill>
                  <a:srgbClr val="000000"/>
                </a:solidFill>
              </a:rPr>
              <a:t>Livres scolaires numériques : </a:t>
            </a:r>
            <a:r>
              <a:rPr lang="fr-FR" sz="1500" u="sng" dirty="0">
                <a:solidFill>
                  <a:srgbClr val="000000"/>
                </a:solidFill>
                <a:hlinkClick r:id="rId4"/>
              </a:rPr>
              <a:t>http://www.lelivrescolaire.fr/</a:t>
            </a:r>
            <a:endParaRPr lang="fr-FR" sz="1500" dirty="0">
              <a:solidFill>
                <a:srgbClr val="000000"/>
              </a:solidFill>
            </a:endParaRPr>
          </a:p>
          <a:p>
            <a:pPr>
              <a:lnSpc>
                <a:spcPct val="90000"/>
              </a:lnSpc>
            </a:pPr>
            <a:r>
              <a:rPr lang="fr-FR" sz="1500" dirty="0">
                <a:solidFill>
                  <a:srgbClr val="000000"/>
                </a:solidFill>
              </a:rPr>
              <a:t>Cours de l’année primaire, collège, lycée : </a:t>
            </a:r>
            <a:r>
              <a:rPr lang="fr-FR" sz="1600" dirty="0">
                <a:hlinkClick r:id="rId5"/>
              </a:rPr>
              <a:t>https://www.ac-paris.fr/portail/jcms/p2_1101428/academie-en-ligne-du-cned</a:t>
            </a:r>
            <a:endParaRPr lang="fr-FR" sz="1500" u="sng" dirty="0">
              <a:solidFill>
                <a:srgbClr val="000000"/>
              </a:solidFill>
            </a:endParaRPr>
          </a:p>
          <a:p>
            <a:pPr>
              <a:lnSpc>
                <a:spcPct val="90000"/>
              </a:lnSpc>
            </a:pPr>
            <a:r>
              <a:rPr lang="fr-FR" sz="1500" dirty="0">
                <a:solidFill>
                  <a:srgbClr val="000000"/>
                </a:solidFill>
              </a:rPr>
              <a:t>Soutien scolaire personnalisé : </a:t>
            </a:r>
            <a:r>
              <a:rPr lang="fr-FR" sz="1500" u="sng" dirty="0">
                <a:solidFill>
                  <a:srgbClr val="000000"/>
                </a:solidFill>
                <a:hlinkClick r:id="rId6"/>
              </a:rPr>
              <a:t>http://www.assistancescolaire.com/</a:t>
            </a:r>
            <a:endParaRPr lang="fr-FR" sz="1500" u="sng" dirty="0">
              <a:solidFill>
                <a:srgbClr val="000000"/>
              </a:solidFill>
            </a:endParaRPr>
          </a:p>
          <a:p>
            <a:pPr>
              <a:lnSpc>
                <a:spcPct val="90000"/>
              </a:lnSpc>
            </a:pPr>
            <a:endParaRPr lang="fr-FR" sz="1500" u="sng" dirty="0">
              <a:solidFill>
                <a:srgbClr val="000000"/>
              </a:solidFill>
            </a:endParaRPr>
          </a:p>
          <a:p>
            <a:pPr>
              <a:lnSpc>
                <a:spcPct val="90000"/>
              </a:lnSpc>
            </a:pPr>
            <a:r>
              <a:rPr lang="fr-FR" sz="1500" dirty="0">
                <a:solidFill>
                  <a:srgbClr val="000000"/>
                </a:solidFill>
              </a:rPr>
              <a:t>La collection </a:t>
            </a:r>
            <a:r>
              <a:rPr lang="fr-FR" sz="1500" dirty="0" err="1">
                <a:solidFill>
                  <a:srgbClr val="000000"/>
                </a:solidFill>
              </a:rPr>
              <a:t>i-parcours</a:t>
            </a:r>
            <a:r>
              <a:rPr lang="fr-FR" sz="1500" dirty="0">
                <a:solidFill>
                  <a:srgbClr val="000000"/>
                </a:solidFill>
              </a:rPr>
              <a:t> est disponible gratuitement en ligne (idéal pour trouver leçons et exercices sur un chapitre donné) : </a:t>
            </a:r>
            <a:r>
              <a:rPr lang="fr-FR" sz="1600" dirty="0">
                <a:hlinkClick r:id="rId7"/>
              </a:rPr>
              <a:t>https://www.iparcours.fr/ouvrages/</a:t>
            </a:r>
            <a:endParaRPr lang="fr-FR" sz="1500" u="sng" dirty="0">
              <a:solidFill>
                <a:srgbClr val="000000"/>
              </a:solidFill>
            </a:endParaRPr>
          </a:p>
          <a:p>
            <a:pPr>
              <a:lnSpc>
                <a:spcPct val="90000"/>
              </a:lnSpc>
            </a:pPr>
            <a:endParaRPr lang="fr-FR" sz="1500" dirty="0">
              <a:solidFill>
                <a:srgbClr val="000000"/>
              </a:solidFill>
            </a:endParaRPr>
          </a:p>
          <a:p>
            <a:pPr>
              <a:lnSpc>
                <a:spcPct val="90000"/>
              </a:lnSpc>
            </a:pPr>
            <a:r>
              <a:rPr lang="fr-FR" sz="1500" dirty="0">
                <a:solidFill>
                  <a:srgbClr val="000000"/>
                </a:solidFill>
              </a:rPr>
              <a:t>Site énoncés résolution de problèmes : </a:t>
            </a:r>
            <a:r>
              <a:rPr lang="fr-FR" sz="1500" u="sng" dirty="0">
                <a:solidFill>
                  <a:srgbClr val="000000"/>
                </a:solidFill>
                <a:hlinkClick r:id="rId8"/>
              </a:rPr>
              <a:t>http://ww2.ac-poitiers.fr/ia86-pedagogie/spip.php?article1914</a:t>
            </a:r>
            <a:endParaRPr lang="fr-FR" sz="1500" u="sng" dirty="0">
              <a:solidFill>
                <a:srgbClr val="000000"/>
              </a:solidFill>
            </a:endParaRPr>
          </a:p>
          <a:p>
            <a:pPr>
              <a:lnSpc>
                <a:spcPct val="90000"/>
              </a:lnSpc>
            </a:pPr>
            <a:r>
              <a:rPr lang="fr-FR" sz="1500" dirty="0">
                <a:solidFill>
                  <a:srgbClr val="000000"/>
                </a:solidFill>
              </a:rPr>
              <a:t>Site compréhension de consignes : </a:t>
            </a:r>
            <a:r>
              <a:rPr lang="fr-FR" sz="1500" u="sng" dirty="0">
                <a:solidFill>
                  <a:srgbClr val="000000"/>
                </a:solidFill>
                <a:hlinkClick r:id="rId9"/>
              </a:rPr>
              <a:t>http://cache.media.education.gouv.fr/file/Lecture_Comprehension_ecrit/89/4/RA16_C3_FRA_12bis_lect_eval_activ_N.D_612894.pdf</a:t>
            </a:r>
            <a:r>
              <a:rPr lang="fr-FR" sz="1500" u="sng" dirty="0">
                <a:solidFill>
                  <a:srgbClr val="000000"/>
                </a:solidFill>
              </a:rPr>
              <a:t> </a:t>
            </a:r>
          </a:p>
          <a:p>
            <a:pPr marL="0" indent="0">
              <a:lnSpc>
                <a:spcPct val="90000"/>
              </a:lnSpc>
              <a:buNone/>
            </a:pPr>
            <a:endParaRPr lang="fr-FR" sz="1500" dirty="0">
              <a:solidFill>
                <a:srgbClr val="000000"/>
              </a:solidFill>
            </a:endParaRPr>
          </a:p>
        </p:txBody>
      </p:sp>
    </p:spTree>
    <p:extLst>
      <p:ext uri="{BB962C8B-B14F-4D97-AF65-F5344CB8AC3E}">
        <p14:creationId xmlns:p14="http://schemas.microsoft.com/office/powerpoint/2010/main" val="3824045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ZoneTexte 5"/>
          <p:cNvSpPr txBox="1"/>
          <p:nvPr/>
        </p:nvSpPr>
        <p:spPr>
          <a:xfrm>
            <a:off x="4948591" y="801866"/>
            <a:ext cx="4311193" cy="5230634"/>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dirty="0" err="1">
                <a:solidFill>
                  <a:srgbClr val="000000"/>
                </a:solidFill>
              </a:rPr>
              <a:t>Cartes</a:t>
            </a:r>
            <a:r>
              <a:rPr lang="en-US" sz="2000" dirty="0">
                <a:solidFill>
                  <a:srgbClr val="000000"/>
                </a:solidFill>
              </a:rPr>
              <a:t> </a:t>
            </a:r>
            <a:r>
              <a:rPr lang="en-US" sz="2000" dirty="0" err="1">
                <a:solidFill>
                  <a:srgbClr val="000000"/>
                </a:solidFill>
              </a:rPr>
              <a:t>mentales</a:t>
            </a:r>
            <a:r>
              <a:rPr lang="en-US" sz="2000" dirty="0">
                <a:solidFill>
                  <a:srgbClr val="000000"/>
                </a:solidFill>
              </a:rPr>
              <a:t> : </a:t>
            </a:r>
          </a:p>
          <a:p>
            <a:pPr indent="-228600" defTabSz="914400">
              <a:lnSpc>
                <a:spcPct val="90000"/>
              </a:lnSpc>
              <a:spcAft>
                <a:spcPts val="600"/>
              </a:spcAft>
              <a:buFont typeface="Arial" panose="020B0604020202020204" pitchFamily="34" charset="0"/>
              <a:buChar char="•"/>
            </a:pPr>
            <a:r>
              <a:rPr lang="en-US" sz="2000" u="sng" dirty="0">
                <a:solidFill>
                  <a:srgbClr val="000000"/>
                </a:solidFill>
                <a:hlinkClick r:id="rId3"/>
              </a:rPr>
              <a:t>http://lebateaulivre.over-blog.fr/article-faire-une-carte-mentale-124572388.html</a:t>
            </a: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r>
              <a:rPr lang="en-US" sz="2000" dirty="0">
                <a:solidFill>
                  <a:srgbClr val="000000"/>
                </a:solidFill>
                <a:hlinkClick r:id="rId4"/>
              </a:rPr>
              <a:t>https://www.reseau-canope.fr/notice/conception-et-usages-de-la-carte-mentale.html</a:t>
            </a: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a:p>
            <a:pPr indent="-228600" defTabSz="914400">
              <a:lnSpc>
                <a:spcPct val="90000"/>
              </a:lnSpc>
              <a:spcAft>
                <a:spcPts val="600"/>
              </a:spcAft>
              <a:buFont typeface="Arial" panose="020B0604020202020204" pitchFamily="34" charset="0"/>
              <a:buChar char="•"/>
            </a:pPr>
            <a:r>
              <a:rPr lang="en-US" sz="2000" dirty="0">
                <a:solidFill>
                  <a:srgbClr val="000000"/>
                </a:solidFill>
              </a:rPr>
              <a:t>Blog N1S : </a:t>
            </a:r>
            <a:r>
              <a:rPr lang="en-US" sz="2000" u="sng" dirty="0">
                <a:solidFill>
                  <a:srgbClr val="000000"/>
                </a:solidFill>
                <a:hlinkClick r:id="rId5"/>
              </a:rPr>
              <a:t>http://www.numero1-scolarite.com/blog/</a:t>
            </a:r>
            <a:r>
              <a:rPr lang="en-US" sz="2000" dirty="0">
                <a:solidFill>
                  <a:srgbClr val="000000"/>
                </a:solidFill>
              </a:rPr>
              <a:t> </a:t>
            </a:r>
            <a:endParaRPr lang="en-US" sz="2000" u="sng" dirty="0">
              <a:solidFill>
                <a:srgbClr val="000000"/>
              </a:solidFill>
            </a:endParaRPr>
          </a:p>
          <a:p>
            <a:pPr indent="-228600" defTabSz="914400">
              <a:lnSpc>
                <a:spcPct val="90000"/>
              </a:lnSpc>
              <a:spcAft>
                <a:spcPts val="600"/>
              </a:spcAft>
              <a:buFont typeface="Arial" panose="020B0604020202020204" pitchFamily="34" charset="0"/>
              <a:buChar char="•"/>
            </a:pPr>
            <a:endParaRPr lang="en-US" sz="2000" dirty="0">
              <a:solidFill>
                <a:srgbClr val="000000"/>
              </a:solidFill>
            </a:endParaRPr>
          </a:p>
        </p:txBody>
      </p:sp>
      <p:sp>
        <p:nvSpPr>
          <p:cNvPr id="7" name="Titre 1">
            <a:extLst>
              <a:ext uri="{FF2B5EF4-FFF2-40B4-BE49-F238E27FC236}">
                <a16:creationId xmlns:a16="http://schemas.microsoft.com/office/drawing/2014/main" id="{00AC5301-F192-4BD0-AEBD-B9B7CDF1B415}"/>
              </a:ext>
            </a:extLst>
          </p:cNvPr>
          <p:cNvSpPr txBox="1">
            <a:spLocks/>
          </p:cNvSpPr>
          <p:nvPr/>
        </p:nvSpPr>
        <p:spPr>
          <a:xfrm>
            <a:off x="520064" y="2053641"/>
            <a:ext cx="2981193" cy="27600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kern="1200" dirty="0" err="1">
                <a:solidFill>
                  <a:srgbClr val="FFFFFF"/>
                </a:solidFill>
                <a:latin typeface="+mj-lt"/>
                <a:ea typeface="+mj-ea"/>
                <a:cs typeface="+mj-cs"/>
              </a:rPr>
              <a:t>Ressources</a:t>
            </a:r>
            <a:r>
              <a:rPr lang="en-US" kern="1200" dirty="0">
                <a:solidFill>
                  <a:srgbClr val="FFFFFF"/>
                </a:solidFill>
                <a:latin typeface="+mj-lt"/>
                <a:ea typeface="+mj-ea"/>
                <a:cs typeface="+mj-cs"/>
              </a:rPr>
              <a:t> </a:t>
            </a:r>
            <a:r>
              <a:rPr lang="en-US" sz="3600" kern="1200" dirty="0" err="1">
                <a:solidFill>
                  <a:srgbClr val="FFFFFF"/>
                </a:solidFill>
                <a:latin typeface="+mj-lt"/>
                <a:ea typeface="+mj-ea"/>
                <a:cs typeface="+mj-cs"/>
              </a:rPr>
              <a:t>pédagogiques</a:t>
            </a:r>
            <a:endParaRPr lang="en-US" sz="3600" kern="1200" dirty="0">
              <a:solidFill>
                <a:srgbClr val="FFFFFF"/>
              </a:solidFill>
              <a:latin typeface="+mj-lt"/>
              <a:ea typeface="+mj-ea"/>
              <a:cs typeface="+mj-cs"/>
            </a:endParaRPr>
          </a:p>
        </p:txBody>
      </p:sp>
    </p:spTree>
    <p:extLst>
      <p:ext uri="{BB962C8B-B14F-4D97-AF65-F5344CB8AC3E}">
        <p14:creationId xmlns:p14="http://schemas.microsoft.com/office/powerpoint/2010/main" val="1352004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vert="horz" lIns="91440" tIns="45720" rIns="91440" bIns="45720" rtlCol="0" anchor="ctr">
            <a:normAutofit/>
          </a:bodyPr>
          <a:lstStyle/>
          <a:p>
            <a:pPr algn="l" defTabSz="914400">
              <a:lnSpc>
                <a:spcPct val="90000"/>
              </a:lnSpc>
            </a:pPr>
            <a:r>
              <a:rPr lang="en-US" b="1" kern="1200">
                <a:solidFill>
                  <a:srgbClr val="FFFFFF"/>
                </a:solidFill>
                <a:latin typeface="+mj-lt"/>
                <a:ea typeface="+mj-ea"/>
                <a:cs typeface="+mj-cs"/>
              </a:rPr>
              <a:t>Autres ressources payantes</a:t>
            </a:r>
          </a:p>
        </p:txBody>
      </p:sp>
      <p:sp>
        <p:nvSpPr>
          <p:cNvPr id="2" name="ZoneTexte 1"/>
          <p:cNvSpPr txBox="1"/>
          <p:nvPr/>
        </p:nvSpPr>
        <p:spPr>
          <a:xfrm>
            <a:off x="4948591" y="801866"/>
            <a:ext cx="4311193" cy="5230634"/>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r>
              <a:rPr lang="en-US" sz="1400">
                <a:solidFill>
                  <a:srgbClr val="000000"/>
                </a:solidFill>
              </a:rPr>
              <a:t>Maths City Montessori :</a:t>
            </a:r>
          </a:p>
          <a:p>
            <a:pPr indent="-228600" defTabSz="914400">
              <a:lnSpc>
                <a:spcPct val="90000"/>
              </a:lnSpc>
              <a:spcAft>
                <a:spcPts val="600"/>
              </a:spcAft>
              <a:buFont typeface="Arial" panose="020B0604020202020204" pitchFamily="34" charset="0"/>
              <a:buChar char="•"/>
            </a:pPr>
            <a:r>
              <a:rPr lang="en-US" sz="1400">
                <a:solidFill>
                  <a:srgbClr val="000000"/>
                </a:solidFill>
              </a:rPr>
              <a:t> </a:t>
            </a:r>
            <a:r>
              <a:rPr lang="en-US" sz="1400" u="sng">
                <a:solidFill>
                  <a:srgbClr val="000000"/>
                </a:solidFill>
                <a:hlinkClick r:id="rId3"/>
              </a:rPr>
              <a:t>http://app-enfant.fr/application/montessori-maths-city-application-ipad/</a:t>
            </a:r>
            <a:endParaRPr lang="en-US" sz="1400">
              <a:solidFill>
                <a:srgbClr val="000000"/>
              </a:solidFill>
            </a:endParaRPr>
          </a:p>
          <a:p>
            <a:pPr indent="-228600" defTabSz="914400">
              <a:lnSpc>
                <a:spcPct val="90000"/>
              </a:lnSpc>
              <a:spcAft>
                <a:spcPts val="600"/>
              </a:spcAft>
              <a:buFont typeface="Arial" panose="020B0604020202020204" pitchFamily="34" charset="0"/>
              <a:buChar char="•"/>
            </a:pPr>
            <a:endParaRPr lang="en-US" sz="1400">
              <a:solidFill>
                <a:srgbClr val="000000"/>
              </a:solidFill>
            </a:endParaRPr>
          </a:p>
          <a:p>
            <a:pPr marL="342900" indent="-228600" defTabSz="914400">
              <a:lnSpc>
                <a:spcPct val="90000"/>
              </a:lnSpc>
              <a:spcAft>
                <a:spcPts val="600"/>
              </a:spcAft>
              <a:buFont typeface="Arial" panose="020B0604020202020204" pitchFamily="34" charset="0"/>
              <a:buChar char="•"/>
            </a:pPr>
            <a:r>
              <a:rPr lang="en-US" sz="1400">
                <a:solidFill>
                  <a:srgbClr val="000000"/>
                </a:solidFill>
              </a:rPr>
              <a:t>Résolution d’équations :</a:t>
            </a:r>
          </a:p>
          <a:p>
            <a:pPr indent="-228600" defTabSz="914400">
              <a:lnSpc>
                <a:spcPct val="90000"/>
              </a:lnSpc>
              <a:spcAft>
                <a:spcPts val="600"/>
              </a:spcAft>
              <a:buFont typeface="Arial" panose="020B0604020202020204" pitchFamily="34" charset="0"/>
              <a:buChar char="•"/>
            </a:pPr>
            <a:r>
              <a:rPr lang="en-US" sz="1400">
                <a:solidFill>
                  <a:srgbClr val="000000"/>
                </a:solidFill>
              </a:rPr>
              <a:t> </a:t>
            </a:r>
            <a:r>
              <a:rPr lang="en-US" sz="1400">
                <a:solidFill>
                  <a:srgbClr val="000000"/>
                </a:solidFill>
                <a:hlinkClick r:id="rId4"/>
              </a:rPr>
              <a:t>https://play.google.com/store/apps/details?id=com.wewanttoknow.DragonBoxPlus&amp;hl=fr</a:t>
            </a:r>
            <a:r>
              <a:rPr lang="en-US" sz="1400">
                <a:solidFill>
                  <a:srgbClr val="000000"/>
                </a:solidFill>
              </a:rPr>
              <a:t> </a:t>
            </a:r>
          </a:p>
          <a:p>
            <a:pPr indent="-228600" defTabSz="914400">
              <a:lnSpc>
                <a:spcPct val="90000"/>
              </a:lnSpc>
              <a:spcAft>
                <a:spcPts val="600"/>
              </a:spcAft>
              <a:buFont typeface="Arial" panose="020B0604020202020204" pitchFamily="34" charset="0"/>
              <a:buChar char="•"/>
            </a:pPr>
            <a:r>
              <a:rPr lang="en-US" sz="1400">
                <a:solidFill>
                  <a:srgbClr val="000000"/>
                </a:solidFill>
              </a:rPr>
              <a:t>Et</a:t>
            </a:r>
          </a:p>
          <a:p>
            <a:pPr indent="-228600" defTabSz="914400">
              <a:lnSpc>
                <a:spcPct val="90000"/>
              </a:lnSpc>
              <a:spcAft>
                <a:spcPts val="600"/>
              </a:spcAft>
              <a:buFont typeface="Arial" panose="020B0604020202020204" pitchFamily="34" charset="0"/>
              <a:buChar char="•"/>
            </a:pPr>
            <a:r>
              <a:rPr lang="en-US" sz="1400">
                <a:solidFill>
                  <a:srgbClr val="000000"/>
                </a:solidFill>
                <a:hlinkClick r:id="rId5"/>
              </a:rPr>
              <a:t>https://play.google.com/store/apps/details?id=com.wewanttoknow.DragonBox2&amp;hl=fr</a:t>
            </a:r>
            <a:endParaRPr lang="en-US" sz="1400">
              <a:solidFill>
                <a:srgbClr val="000000"/>
              </a:solidFill>
            </a:endParaRPr>
          </a:p>
          <a:p>
            <a:pPr indent="-228600" defTabSz="914400">
              <a:lnSpc>
                <a:spcPct val="90000"/>
              </a:lnSpc>
              <a:spcAft>
                <a:spcPts val="600"/>
              </a:spcAft>
              <a:buFont typeface="Arial" panose="020B0604020202020204" pitchFamily="34" charset="0"/>
              <a:buChar char="•"/>
            </a:pPr>
            <a:endParaRPr lang="en-US" sz="1400">
              <a:solidFill>
                <a:srgbClr val="000000"/>
              </a:solidFill>
            </a:endParaRPr>
          </a:p>
          <a:p>
            <a:pPr marL="342900" indent="-228600" defTabSz="914400">
              <a:lnSpc>
                <a:spcPct val="90000"/>
              </a:lnSpc>
              <a:spcAft>
                <a:spcPts val="600"/>
              </a:spcAft>
              <a:buFont typeface="Arial" panose="020B0604020202020204" pitchFamily="34" charset="0"/>
              <a:buChar char="•"/>
            </a:pPr>
            <a:r>
              <a:rPr lang="en-US" sz="1400">
                <a:solidFill>
                  <a:srgbClr val="000000"/>
                </a:solidFill>
              </a:rPr>
              <a:t>Numération : </a:t>
            </a:r>
            <a:r>
              <a:rPr lang="en-US" sz="1400" u="sng">
                <a:solidFill>
                  <a:srgbClr val="000000"/>
                </a:solidFill>
                <a:hlinkClick r:id="rId6"/>
              </a:rPr>
              <a:t>http://dragonbox.com/numbers</a:t>
            </a:r>
            <a:endParaRPr lang="en-US" sz="1400">
              <a:solidFill>
                <a:srgbClr val="000000"/>
              </a:solidFill>
            </a:endParaRPr>
          </a:p>
          <a:p>
            <a:pPr indent="-228600" defTabSz="914400">
              <a:lnSpc>
                <a:spcPct val="90000"/>
              </a:lnSpc>
              <a:spcAft>
                <a:spcPts val="600"/>
              </a:spcAft>
              <a:buFont typeface="Arial" panose="020B0604020202020204" pitchFamily="34" charset="0"/>
              <a:buChar char="•"/>
            </a:pPr>
            <a:endParaRPr lang="en-US" sz="1400">
              <a:solidFill>
                <a:srgbClr val="000000"/>
              </a:solidFill>
            </a:endParaRPr>
          </a:p>
          <a:p>
            <a:pPr marL="342900" indent="-228600" defTabSz="914400">
              <a:lnSpc>
                <a:spcPct val="90000"/>
              </a:lnSpc>
              <a:spcAft>
                <a:spcPts val="600"/>
              </a:spcAft>
              <a:buFont typeface="Arial" panose="020B0604020202020204" pitchFamily="34" charset="0"/>
              <a:buChar char="•"/>
            </a:pPr>
            <a:r>
              <a:rPr lang="en-US" sz="1400">
                <a:solidFill>
                  <a:srgbClr val="000000"/>
                </a:solidFill>
              </a:rPr>
              <a:t>Géométrie : </a:t>
            </a:r>
            <a:r>
              <a:rPr lang="en-US" sz="1400" u="sng">
                <a:solidFill>
                  <a:srgbClr val="000000"/>
                </a:solidFill>
                <a:hlinkClick r:id="rId7"/>
              </a:rPr>
              <a:t>http://dragonbox.com/elements</a:t>
            </a:r>
            <a:endParaRPr lang="en-US" sz="1400">
              <a:solidFill>
                <a:srgbClr val="000000"/>
              </a:solidFill>
            </a:endParaRPr>
          </a:p>
          <a:p>
            <a:pPr indent="-228600" defTabSz="914400">
              <a:lnSpc>
                <a:spcPct val="90000"/>
              </a:lnSpc>
              <a:spcAft>
                <a:spcPts val="600"/>
              </a:spcAft>
              <a:buFont typeface="Arial" panose="020B0604020202020204" pitchFamily="34" charset="0"/>
              <a:buChar char="•"/>
            </a:pPr>
            <a:endParaRPr lang="en-US" sz="1400">
              <a:solidFill>
                <a:srgbClr val="000000"/>
              </a:solidFill>
            </a:endParaRPr>
          </a:p>
          <a:p>
            <a:pPr marL="342900" indent="-228600" defTabSz="914400">
              <a:lnSpc>
                <a:spcPct val="90000"/>
              </a:lnSpc>
              <a:spcAft>
                <a:spcPts val="600"/>
              </a:spcAft>
              <a:buFont typeface="Arial" panose="020B0604020202020204" pitchFamily="34" charset="0"/>
              <a:buChar char="•"/>
            </a:pPr>
            <a:r>
              <a:rPr lang="en-US" sz="1400">
                <a:solidFill>
                  <a:srgbClr val="000000"/>
                </a:solidFill>
              </a:rPr>
              <a:t> Applications (jusqu’au cycle 3) :</a:t>
            </a:r>
          </a:p>
          <a:p>
            <a:pPr indent="-228600" defTabSz="914400">
              <a:lnSpc>
                <a:spcPct val="90000"/>
              </a:lnSpc>
              <a:spcAft>
                <a:spcPts val="600"/>
              </a:spcAft>
              <a:buFont typeface="Arial" panose="020B0604020202020204" pitchFamily="34" charset="0"/>
              <a:buChar char="•"/>
            </a:pPr>
            <a:r>
              <a:rPr lang="en-US" sz="1400">
                <a:solidFill>
                  <a:srgbClr val="000000"/>
                </a:solidFill>
              </a:rPr>
              <a:t> </a:t>
            </a:r>
            <a:r>
              <a:rPr lang="en-US" sz="1400">
                <a:solidFill>
                  <a:srgbClr val="000000"/>
                </a:solidFill>
                <a:hlinkClick r:id="rId8"/>
              </a:rPr>
              <a:t>https://www.edokiacademy.com/fr/</a:t>
            </a:r>
            <a:endParaRPr lang="en-US" sz="1400">
              <a:solidFill>
                <a:srgbClr val="000000"/>
              </a:solidFill>
            </a:endParaRPr>
          </a:p>
          <a:p>
            <a:pPr indent="-228600" defTabSz="914400">
              <a:lnSpc>
                <a:spcPct val="90000"/>
              </a:lnSpc>
              <a:spcAft>
                <a:spcPts val="600"/>
              </a:spcAft>
              <a:buFont typeface="Arial" panose="020B0604020202020204" pitchFamily="34" charset="0"/>
              <a:buChar char="•"/>
            </a:pPr>
            <a:r>
              <a:rPr lang="en-US" sz="1400" i="1">
                <a:solidFill>
                  <a:srgbClr val="000000"/>
                </a:solidFill>
              </a:rPr>
              <a:t> (téléchargeable sur appelstore ou googlepay , 2€ le jeu (essai de 7 jours gratuit ) </a:t>
            </a:r>
          </a:p>
        </p:txBody>
      </p:sp>
    </p:spTree>
    <p:extLst>
      <p:ext uri="{BB962C8B-B14F-4D97-AF65-F5344CB8AC3E}">
        <p14:creationId xmlns:p14="http://schemas.microsoft.com/office/powerpoint/2010/main" val="3909974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3540" y="801019"/>
            <a:ext cx="9126626" cy="5865118"/>
          </a:xfrm>
        </p:spPr>
        <p:txBody>
          <a:bodyPr>
            <a:noAutofit/>
          </a:bodyPr>
          <a:lstStyle/>
          <a:p>
            <a:r>
              <a:rPr lang="fr-FR" sz="2000" b="1" dirty="0"/>
              <a:t>CNDP outils </a:t>
            </a:r>
            <a:r>
              <a:rPr lang="fr-FR" sz="2000" b="1" dirty="0" err="1"/>
              <a:t>dys</a:t>
            </a:r>
            <a:r>
              <a:rPr lang="fr-FR" sz="2000" b="1" dirty="0"/>
              <a:t> : </a:t>
            </a:r>
            <a:r>
              <a:rPr lang="fr-FR" sz="2000" u="sng" dirty="0">
                <a:hlinkClick r:id="rId2"/>
              </a:rPr>
              <a:t>http://www.cndp.fr/crdp-reims/fileadmin/documents/cddp_commun/formation/outilsdys/co/logiciels.html</a:t>
            </a:r>
            <a:endParaRPr lang="fr-FR" sz="2000" u="sng" dirty="0"/>
          </a:p>
          <a:p>
            <a:r>
              <a:rPr lang="fr-FR" sz="2000" b="1" dirty="0"/>
              <a:t>Matériel pour élèves Dys : </a:t>
            </a:r>
            <a:r>
              <a:rPr lang="fr-FR" sz="2000" dirty="0">
                <a:solidFill>
                  <a:srgbClr val="0070C0"/>
                </a:solidFill>
                <a:hlinkClick r:id="rId3"/>
              </a:rPr>
              <a:t>https://www.materieldys.com</a:t>
            </a:r>
            <a:r>
              <a:rPr lang="fr-FR" sz="2000" dirty="0">
                <a:solidFill>
                  <a:srgbClr val="0070C0"/>
                </a:solidFill>
              </a:rPr>
              <a:t> </a:t>
            </a:r>
            <a:endParaRPr lang="fr-FR" sz="2000" b="1" dirty="0"/>
          </a:p>
          <a:p>
            <a:r>
              <a:rPr lang="fr-FR" sz="2000" b="1" dirty="0"/>
              <a:t>Trousse Géo Tracés : </a:t>
            </a:r>
            <a:r>
              <a:rPr lang="fr-FR" sz="2000" u="sng" dirty="0">
                <a:hlinkClick r:id="rId4"/>
              </a:rPr>
              <a:t>http://www.inshea.fr/fr/content/trousse-g%C3%A9o-trac%C3%A9-5-outils-adapt%C3%A9s-de-trac%C3%A9s-g%C3%A9om%C3%A9triques</a:t>
            </a:r>
            <a:r>
              <a:rPr lang="fr-FR" sz="2000" u="sng" dirty="0"/>
              <a:t>; </a:t>
            </a:r>
          </a:p>
          <a:p>
            <a:pPr marL="0" indent="0">
              <a:buNone/>
            </a:pPr>
            <a:r>
              <a:rPr lang="fr-FR" sz="2000" dirty="0"/>
              <a:t>      </a:t>
            </a:r>
            <a:r>
              <a:rPr lang="fr-FR" sz="2000" b="1" u="sng" dirty="0" err="1"/>
              <a:t>demo</a:t>
            </a:r>
            <a:r>
              <a:rPr lang="fr-FR" sz="2000" b="1" u="sng" dirty="0"/>
              <a:t> : </a:t>
            </a:r>
            <a:r>
              <a:rPr lang="pl-PL" sz="2000" u="sng" dirty="0">
                <a:hlinkClick r:id="rId5"/>
              </a:rPr>
              <a:t>https://www.youtube.com/watch?v=c-oS8TOqqWI</a:t>
            </a:r>
            <a:endParaRPr lang="pl-PL" sz="2000" u="sng" dirty="0"/>
          </a:p>
          <a:p>
            <a:pPr marL="0" indent="0">
              <a:buNone/>
            </a:pPr>
            <a:r>
              <a:rPr lang="fr-FR" sz="2800" b="1" dirty="0"/>
              <a:t>.   </a:t>
            </a:r>
            <a:r>
              <a:rPr lang="pl-PL" sz="2000" b="1" dirty="0"/>
              <a:t>T</a:t>
            </a:r>
            <a:r>
              <a:rPr lang="fr-FR" sz="2000" b="1" dirty="0"/>
              <a:t>a</a:t>
            </a:r>
            <a:r>
              <a:rPr lang="pl-PL" sz="2000" b="1" dirty="0"/>
              <a:t>bles, tableaux, calculatrices :</a:t>
            </a:r>
            <a:r>
              <a:rPr lang="fr-FR" sz="2000" b="1" dirty="0"/>
              <a:t> </a:t>
            </a:r>
            <a:r>
              <a:rPr lang="fr-FR" sz="2000" dirty="0">
                <a:hlinkClick r:id="rId6"/>
              </a:rPr>
              <a:t>https://mlbesson.weebly.com/studys--tableaux.html</a:t>
            </a:r>
            <a:endParaRPr lang="fr-FR" sz="2000" dirty="0"/>
          </a:p>
          <a:p>
            <a:pPr marL="0" indent="0">
              <a:buNone/>
            </a:pPr>
            <a:r>
              <a:rPr lang="fr-FR" sz="2800" b="1" dirty="0"/>
              <a:t>.</a:t>
            </a:r>
            <a:r>
              <a:rPr lang="fr-FR" sz="2000" b="1" dirty="0"/>
              <a:t>     Outils interactifs </a:t>
            </a:r>
            <a:r>
              <a:rPr lang="fr-FR" sz="2000"/>
              <a:t>:  </a:t>
            </a:r>
            <a:r>
              <a:rPr lang="fr-FR" sz="2000">
                <a:hlinkClick r:id="rId7"/>
              </a:rPr>
              <a:t>https://www.micetf.fr</a:t>
            </a:r>
            <a:r>
              <a:rPr lang="fr-FR" sz="2000"/>
              <a:t> </a:t>
            </a:r>
            <a:endParaRPr lang="fr-FR" sz="2000" dirty="0"/>
          </a:p>
        </p:txBody>
      </p:sp>
      <p:pic>
        <p:nvPicPr>
          <p:cNvPr id="4" name="Image 3">
            <a:extLst>
              <a:ext uri="{FF2B5EF4-FFF2-40B4-BE49-F238E27FC236}">
                <a16:creationId xmlns:a16="http://schemas.microsoft.com/office/drawing/2014/main" id="{3296386B-A00B-4174-827A-D3DD31723BDD}"/>
              </a:ext>
            </a:extLst>
          </p:cNvPr>
          <p:cNvPicPr>
            <a:picLocks noChangeAspect="1"/>
          </p:cNvPicPr>
          <p:nvPr/>
        </p:nvPicPr>
        <p:blipFill>
          <a:blip r:embed="rId8"/>
          <a:stretch>
            <a:fillRect/>
          </a:stretch>
        </p:blipFill>
        <p:spPr>
          <a:xfrm>
            <a:off x="8366760" y="6407420"/>
            <a:ext cx="1186478" cy="233809"/>
          </a:xfrm>
          <a:prstGeom prst="rect">
            <a:avLst/>
          </a:prstGeom>
        </p:spPr>
      </p:pic>
      <p:sp>
        <p:nvSpPr>
          <p:cNvPr id="6" name="Titre 1">
            <a:extLst>
              <a:ext uri="{FF2B5EF4-FFF2-40B4-BE49-F238E27FC236}">
                <a16:creationId xmlns:a16="http://schemas.microsoft.com/office/drawing/2014/main" id="{00AC5301-F192-4BD0-AEBD-B9B7CDF1B415}"/>
              </a:ext>
            </a:extLst>
          </p:cNvPr>
          <p:cNvSpPr txBox="1">
            <a:spLocks/>
          </p:cNvSpPr>
          <p:nvPr/>
        </p:nvSpPr>
        <p:spPr>
          <a:xfrm>
            <a:off x="0" y="7844"/>
            <a:ext cx="9905999" cy="7771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a:t>Autres Outils</a:t>
            </a:r>
          </a:p>
        </p:txBody>
      </p:sp>
      <p:sp>
        <p:nvSpPr>
          <p:cNvPr id="5" name="ZoneTexte 4"/>
          <p:cNvSpPr txBox="1"/>
          <p:nvPr/>
        </p:nvSpPr>
        <p:spPr>
          <a:xfrm>
            <a:off x="276651" y="5653609"/>
            <a:ext cx="8421709" cy="369332"/>
          </a:xfrm>
          <a:prstGeom prst="rect">
            <a:avLst/>
          </a:prstGeom>
          <a:noFill/>
        </p:spPr>
        <p:txBody>
          <a:bodyPr wrap="none" rtlCol="0">
            <a:spAutoFit/>
          </a:bodyPr>
          <a:lstStyle/>
          <a:p>
            <a:r>
              <a:rPr lang="fr-FR" dirty="0"/>
              <a:t>Pour l'algorithmique nous utiliserons l'excellent logiciel </a:t>
            </a:r>
            <a:r>
              <a:rPr lang="fr-FR" b="1" dirty="0">
                <a:hlinkClick r:id="rId9"/>
              </a:rPr>
              <a:t>Algobox</a:t>
            </a:r>
            <a:r>
              <a:rPr lang="fr-FR" dirty="0">
                <a:hlinkClick r:id="rId9"/>
              </a:rPr>
              <a:t> </a:t>
            </a:r>
            <a:r>
              <a:rPr lang="fr-FR" dirty="0"/>
              <a:t>créé par Pascal Brachet</a:t>
            </a:r>
          </a:p>
        </p:txBody>
      </p:sp>
      <p:sp>
        <p:nvSpPr>
          <p:cNvPr id="8" name="ZoneTexte 7"/>
          <p:cNvSpPr txBox="1"/>
          <p:nvPr/>
        </p:nvSpPr>
        <p:spPr>
          <a:xfrm>
            <a:off x="7031205" y="365973"/>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775893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8"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pPr>
              <a:lnSpc>
                <a:spcPct val="90000"/>
              </a:lnSpc>
            </a:pPr>
            <a:r>
              <a:rPr lang="fr-FR" sz="3100" b="1">
                <a:solidFill>
                  <a:srgbClr val="FFFFFF"/>
                </a:solidFill>
              </a:rPr>
              <a:t>Pour une évaluation selon les réelles compétences de l’enfant DYS</a:t>
            </a:r>
          </a:p>
        </p:txBody>
      </p:sp>
      <p:sp>
        <p:nvSpPr>
          <p:cNvPr id="5"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4948591" y="801866"/>
            <a:ext cx="4311193" cy="5230634"/>
          </a:xfrm>
        </p:spPr>
        <p:txBody>
          <a:bodyPr anchor="ctr">
            <a:normAutofit/>
          </a:bodyPr>
          <a:lstStyle/>
          <a:p>
            <a:pPr marL="0" indent="0" fontAlgn="base">
              <a:lnSpc>
                <a:spcPct val="90000"/>
              </a:lnSpc>
              <a:buNone/>
            </a:pPr>
            <a:r>
              <a:rPr lang="fr-FR" sz="2000" u="sng" dirty="0">
                <a:solidFill>
                  <a:srgbClr val="000000"/>
                </a:solidFill>
              </a:rPr>
              <a:t>En utilisant un ordinateur, l’élève DYS ne rencontre plus les contraintes liées à son trouble : </a:t>
            </a:r>
          </a:p>
          <a:p>
            <a:pPr fontAlgn="base">
              <a:lnSpc>
                <a:spcPct val="90000"/>
              </a:lnSpc>
            </a:pPr>
            <a:r>
              <a:rPr lang="fr-FR" sz="2000" dirty="0">
                <a:solidFill>
                  <a:srgbClr val="000000"/>
                </a:solidFill>
              </a:rPr>
              <a:t>le dysgraphique n’a plus à se concentrer sur les formes… </a:t>
            </a:r>
          </a:p>
          <a:p>
            <a:pPr fontAlgn="base">
              <a:lnSpc>
                <a:spcPct val="90000"/>
              </a:lnSpc>
            </a:pPr>
            <a:r>
              <a:rPr lang="fr-FR" sz="2000" dirty="0">
                <a:solidFill>
                  <a:srgbClr val="000000"/>
                </a:solidFill>
              </a:rPr>
              <a:t>le dyspraxique n’a plus à se préoccuper de la bonne tenue de son crayon…</a:t>
            </a:r>
          </a:p>
          <a:p>
            <a:pPr fontAlgn="base">
              <a:lnSpc>
                <a:spcPct val="90000"/>
              </a:lnSpc>
            </a:pPr>
            <a:r>
              <a:rPr lang="fr-FR" sz="2000" dirty="0">
                <a:solidFill>
                  <a:srgbClr val="000000"/>
                </a:solidFill>
              </a:rPr>
              <a:t>le dysorthographique n’a plus à se focaliser sur la manière dont il doit écrire un mot… </a:t>
            </a:r>
          </a:p>
          <a:p>
            <a:pPr marL="0" indent="0" fontAlgn="base">
              <a:lnSpc>
                <a:spcPct val="90000"/>
              </a:lnSpc>
              <a:buNone/>
            </a:pPr>
            <a:endParaRPr lang="fr-FR" sz="2000" dirty="0">
              <a:solidFill>
                <a:srgbClr val="000000"/>
              </a:solidFill>
            </a:endParaRPr>
          </a:p>
          <a:p>
            <a:pPr fontAlgn="base">
              <a:lnSpc>
                <a:spcPct val="90000"/>
              </a:lnSpc>
              <a:buFont typeface="Wingdings" charset="2"/>
              <a:buChar char="Ø"/>
            </a:pPr>
            <a:r>
              <a:rPr lang="fr-FR" sz="2000" dirty="0">
                <a:solidFill>
                  <a:srgbClr val="000000"/>
                </a:solidFill>
              </a:rPr>
              <a:t>L’enfant a enfin </a:t>
            </a:r>
            <a:r>
              <a:rPr lang="fr-FR" sz="2000" b="1" dirty="0">
                <a:solidFill>
                  <a:srgbClr val="000000"/>
                </a:solidFill>
              </a:rPr>
              <a:t>la possibilité de faire ses preuves</a:t>
            </a:r>
            <a:r>
              <a:rPr lang="fr-FR" sz="2000" dirty="0">
                <a:solidFill>
                  <a:srgbClr val="000000"/>
                </a:solidFill>
              </a:rPr>
              <a:t>, et pourra profiter d’une évaluation basée uniquement sur ses compétences réelles, non influencées par son trouble.</a:t>
            </a:r>
          </a:p>
        </p:txBody>
      </p:sp>
      <p:pic>
        <p:nvPicPr>
          <p:cNvPr id="6" name="Image 5" descr="Une image contenant signe, alimentation, dessin&#10;&#10;Description générée automatiquement">
            <a:extLst>
              <a:ext uri="{FF2B5EF4-FFF2-40B4-BE49-F238E27FC236}">
                <a16:creationId xmlns:a16="http://schemas.microsoft.com/office/drawing/2014/main" id="{3296386B-A00B-4174-827A-D3DD31723BDD}"/>
              </a:ext>
            </a:extLst>
          </p:cNvPr>
          <p:cNvPicPr>
            <a:picLocks noChangeAspect="1"/>
          </p:cNvPicPr>
          <p:nvPr/>
        </p:nvPicPr>
        <p:blipFill>
          <a:blip r:embed="rId3"/>
          <a:stretch>
            <a:fillRect/>
          </a:stretch>
        </p:blipFill>
        <p:spPr>
          <a:xfrm>
            <a:off x="8626314" y="6611349"/>
            <a:ext cx="1186478" cy="233809"/>
          </a:xfrm>
          <a:prstGeom prst="rect">
            <a:avLst/>
          </a:prstGeom>
        </p:spPr>
      </p:pic>
    </p:spTree>
    <p:extLst>
      <p:ext uri="{BB962C8B-B14F-4D97-AF65-F5344CB8AC3E}">
        <p14:creationId xmlns:p14="http://schemas.microsoft.com/office/powerpoint/2010/main" val="556958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Titre 1">
            <a:extLst>
              <a:ext uri="{FF2B5EF4-FFF2-40B4-BE49-F238E27FC236}">
                <a16:creationId xmlns:a16="http://schemas.microsoft.com/office/drawing/2014/main" id="{00AC5301-F192-4BD0-AEBD-B9B7CDF1B415}"/>
              </a:ext>
            </a:extLst>
          </p:cNvPr>
          <p:cNvSpPr txBox="1">
            <a:spLocks/>
          </p:cNvSpPr>
          <p:nvPr/>
        </p:nvSpPr>
        <p:spPr>
          <a:xfrm>
            <a:off x="520064" y="2053641"/>
            <a:ext cx="2981193" cy="27600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b="1" kern="1200">
                <a:solidFill>
                  <a:srgbClr val="FFFFFF"/>
                </a:solidFill>
                <a:latin typeface="+mj-lt"/>
                <a:ea typeface="+mj-ea"/>
                <a:cs typeface="+mj-cs"/>
              </a:rPr>
              <a:t>Outils</a:t>
            </a:r>
          </a:p>
        </p:txBody>
      </p:sp>
      <p:sp>
        <p:nvSpPr>
          <p:cNvPr id="6" name="Espace réservé du contenu 2"/>
          <p:cNvSpPr>
            <a:spLocks noGrp="1"/>
          </p:cNvSpPr>
          <p:nvPr>
            <p:ph idx="1"/>
          </p:nvPr>
        </p:nvSpPr>
        <p:spPr>
          <a:xfrm>
            <a:off x="4948591" y="801866"/>
            <a:ext cx="4311193" cy="5230634"/>
          </a:xfrm>
        </p:spPr>
        <p:txBody>
          <a:bodyPr vert="horz" lIns="91440" tIns="45720" rIns="91440" bIns="45720" rtlCol="0" anchor="ctr">
            <a:normAutofit/>
          </a:bodyPr>
          <a:lstStyle/>
          <a:p>
            <a:pPr marL="0" indent="0" defTabSz="914400">
              <a:lnSpc>
                <a:spcPct val="90000"/>
              </a:lnSpc>
              <a:buNone/>
            </a:pPr>
            <a:endParaRPr lang="en-US" sz="2200" dirty="0">
              <a:solidFill>
                <a:srgbClr val="000000"/>
              </a:solidFill>
            </a:endParaRPr>
          </a:p>
          <a:p>
            <a:pPr indent="-228600" defTabSz="914400">
              <a:lnSpc>
                <a:spcPct val="90000"/>
              </a:lnSpc>
              <a:buFont typeface="Arial" panose="020B0604020202020204" pitchFamily="34" charset="0"/>
              <a:buChar char="•"/>
            </a:pPr>
            <a:r>
              <a:rPr lang="en-US" sz="2200" b="1" dirty="0" err="1">
                <a:solidFill>
                  <a:srgbClr val="000000"/>
                </a:solidFill>
              </a:rPr>
              <a:t>Studys</a:t>
            </a:r>
            <a:r>
              <a:rPr lang="en-US" sz="2200" b="1" dirty="0">
                <a:solidFill>
                  <a:srgbClr val="000000"/>
                </a:solidFill>
              </a:rPr>
              <a:t> (</a:t>
            </a:r>
            <a:r>
              <a:rPr lang="en-US" sz="2200" b="1" dirty="0" err="1">
                <a:solidFill>
                  <a:srgbClr val="000000"/>
                </a:solidFill>
              </a:rPr>
              <a:t>primaire</a:t>
            </a:r>
            <a:r>
              <a:rPr lang="en-US" sz="2200" b="1" dirty="0">
                <a:solidFill>
                  <a:srgbClr val="000000"/>
                </a:solidFill>
              </a:rPr>
              <a:t>, college, </a:t>
            </a:r>
            <a:r>
              <a:rPr lang="en-US" sz="2200" b="1" dirty="0" err="1">
                <a:solidFill>
                  <a:srgbClr val="000000"/>
                </a:solidFill>
              </a:rPr>
              <a:t>adaptateur</a:t>
            </a:r>
            <a:r>
              <a:rPr lang="en-US" sz="2200" b="1" dirty="0">
                <a:solidFill>
                  <a:srgbClr val="000000"/>
                </a:solidFill>
              </a:rPr>
              <a:t>) :</a:t>
            </a:r>
          </a:p>
          <a:p>
            <a:pPr indent="-228600" defTabSz="914400">
              <a:lnSpc>
                <a:spcPct val="90000"/>
              </a:lnSpc>
              <a:buFont typeface="Arial" panose="020B0604020202020204" pitchFamily="34" charset="0"/>
              <a:buChar char="•"/>
            </a:pPr>
            <a:r>
              <a:rPr lang="fr-FR" sz="2000" dirty="0">
                <a:hlinkClick r:id="rId3"/>
              </a:rPr>
              <a:t>https://mlbesson.weebly.com/studys---a-propos.html</a:t>
            </a:r>
            <a:endParaRPr lang="fr-FR" sz="2000" dirty="0"/>
          </a:p>
          <a:p>
            <a:pPr indent="-228600" defTabSz="914400">
              <a:lnSpc>
                <a:spcPct val="90000"/>
              </a:lnSpc>
              <a:buFont typeface="Arial" panose="020B0604020202020204" pitchFamily="34" charset="0"/>
              <a:buChar char="•"/>
            </a:pPr>
            <a:r>
              <a:rPr lang="fr-FR" sz="2000" dirty="0">
                <a:hlinkClick r:id="rId4"/>
              </a:rPr>
              <a:t>https://mlbesson.weebly.com/studys---installer.html</a:t>
            </a:r>
            <a:endParaRPr lang="en-US" sz="2000" dirty="0">
              <a:solidFill>
                <a:srgbClr val="000000"/>
              </a:solidFill>
            </a:endParaRPr>
          </a:p>
          <a:p>
            <a:pPr indent="-228600" defTabSz="914400">
              <a:lnSpc>
                <a:spcPct val="90000"/>
              </a:lnSpc>
              <a:buFont typeface="Arial" panose="020B0604020202020204" pitchFamily="34" charset="0"/>
              <a:buChar char="•"/>
            </a:pPr>
            <a:endParaRPr lang="fr-FR" sz="2000" dirty="0"/>
          </a:p>
          <a:p>
            <a:pPr indent="-228600" defTabSz="914400">
              <a:lnSpc>
                <a:spcPct val="90000"/>
              </a:lnSpc>
              <a:buFont typeface="Arial" panose="020B0604020202020204" pitchFamily="34" charset="0"/>
              <a:buChar char="•"/>
            </a:pPr>
            <a:r>
              <a:rPr lang="fr-FR" sz="2000" b="1" dirty="0" err="1"/>
              <a:t>Studys</a:t>
            </a:r>
            <a:r>
              <a:rPr lang="fr-FR" sz="2000" b="1" dirty="0"/>
              <a:t> Lycée : </a:t>
            </a:r>
          </a:p>
          <a:p>
            <a:pPr indent="-228600" defTabSz="914400">
              <a:lnSpc>
                <a:spcPct val="90000"/>
              </a:lnSpc>
              <a:buFont typeface="Arial" panose="020B0604020202020204" pitchFamily="34" charset="0"/>
              <a:buChar char="•"/>
            </a:pPr>
            <a:r>
              <a:rPr lang="fr-FR" sz="2000" dirty="0">
                <a:hlinkClick r:id="rId5"/>
              </a:rPr>
              <a:t>https://mlbesson.weebly.com/studys-lycee-versions.html</a:t>
            </a:r>
            <a:endParaRPr lang="fr-FR" sz="2000" b="1" dirty="0"/>
          </a:p>
          <a:p>
            <a:pPr indent="-228600" defTabSz="914400">
              <a:lnSpc>
                <a:spcPct val="90000"/>
              </a:lnSpc>
              <a:buFont typeface="Arial" panose="020B0604020202020204" pitchFamily="34" charset="0"/>
              <a:buChar char="•"/>
            </a:pPr>
            <a:r>
              <a:rPr lang="fr-FR" sz="2000" dirty="0">
                <a:hlinkClick r:id="rId6"/>
              </a:rPr>
              <a:t>https://mlbesson.weebly.com/studys-lycee-installer.html</a:t>
            </a:r>
            <a:endParaRPr lang="fr-FR" sz="2000" dirty="0"/>
          </a:p>
          <a:p>
            <a:pPr indent="-228600" defTabSz="914400">
              <a:lnSpc>
                <a:spcPct val="90000"/>
              </a:lnSpc>
              <a:buFont typeface="Arial" panose="020B0604020202020204" pitchFamily="34" charset="0"/>
              <a:buChar char="•"/>
            </a:pPr>
            <a:endParaRPr lang="fr-FR" sz="2000" b="1" dirty="0"/>
          </a:p>
          <a:p>
            <a:pPr indent="-228600" defTabSz="914400">
              <a:lnSpc>
                <a:spcPct val="90000"/>
              </a:lnSpc>
              <a:buFont typeface="Arial" panose="020B0604020202020204" pitchFamily="34" charset="0"/>
              <a:buChar char="•"/>
            </a:pPr>
            <a:endParaRPr lang="fr-FR" sz="2000" dirty="0"/>
          </a:p>
          <a:p>
            <a:pPr marL="114300" indent="0" defTabSz="914400">
              <a:lnSpc>
                <a:spcPct val="90000"/>
              </a:lnSpc>
              <a:buNone/>
            </a:pPr>
            <a:endParaRPr lang="fr-FR" sz="2000" dirty="0"/>
          </a:p>
          <a:p>
            <a:pPr indent="-228600" defTabSz="914400">
              <a:lnSpc>
                <a:spcPct val="90000"/>
              </a:lnSpc>
              <a:buFont typeface="Arial" panose="020B0604020202020204" pitchFamily="34" charset="0"/>
              <a:buChar char="•"/>
            </a:pPr>
            <a:endParaRPr lang="en-US" sz="2200" b="1" dirty="0">
              <a:solidFill>
                <a:srgbClr val="000000"/>
              </a:solidFill>
            </a:endParaRPr>
          </a:p>
          <a:p>
            <a:pPr marL="0" indent="-228600" defTabSz="914400">
              <a:lnSpc>
                <a:spcPct val="90000"/>
              </a:lnSpc>
              <a:buFont typeface="Arial" panose="020B0604020202020204" pitchFamily="34" charset="0"/>
              <a:buChar char="•"/>
            </a:pPr>
            <a:endParaRPr lang="en-US" sz="2200" dirty="0">
              <a:solidFill>
                <a:srgbClr val="000000"/>
              </a:solidFill>
            </a:endParaRPr>
          </a:p>
        </p:txBody>
      </p:sp>
    </p:spTree>
    <p:extLst>
      <p:ext uri="{BB962C8B-B14F-4D97-AF65-F5344CB8AC3E}">
        <p14:creationId xmlns:p14="http://schemas.microsoft.com/office/powerpoint/2010/main" val="248572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0" name="Titre 1">
            <a:extLst>
              <a:ext uri="{FF2B5EF4-FFF2-40B4-BE49-F238E27FC236}">
                <a16:creationId xmlns:a16="http://schemas.microsoft.com/office/drawing/2014/main" id="{00AC5301-F192-4BD0-AEBD-B9B7CDF1B415}"/>
              </a:ext>
            </a:extLst>
          </p:cNvPr>
          <p:cNvSpPr>
            <a:spLocks noGrp="1"/>
          </p:cNvSpPr>
          <p:nvPr>
            <p:ph type="title"/>
          </p:nvPr>
        </p:nvSpPr>
        <p:spPr>
          <a:xfrm>
            <a:off x="520064" y="2053641"/>
            <a:ext cx="2981193" cy="2760098"/>
          </a:xfrm>
        </p:spPr>
        <p:txBody>
          <a:bodyPr>
            <a:normAutofit/>
          </a:bodyPr>
          <a:lstStyle/>
          <a:p>
            <a:pPr>
              <a:lnSpc>
                <a:spcPct val="90000"/>
              </a:lnSpc>
            </a:pPr>
            <a:r>
              <a:rPr lang="fr-FR" sz="3700" b="1">
                <a:solidFill>
                  <a:srgbClr val="FFFFFF"/>
                </a:solidFill>
              </a:rPr>
              <a:t>Pédagogie par le jeu : Progresser en s’amusant</a:t>
            </a:r>
          </a:p>
        </p:txBody>
      </p:sp>
      <p:sp>
        <p:nvSpPr>
          <p:cNvPr id="11" name="Espace réservé du contenu 4">
            <a:extLst>
              <a:ext uri="{FF2B5EF4-FFF2-40B4-BE49-F238E27FC236}">
                <a16:creationId xmlns:a16="http://schemas.microsoft.com/office/drawing/2014/main" id="{DFBF3CD1-43CF-4845-A13B-07512BBE309E}"/>
              </a:ext>
            </a:extLst>
          </p:cNvPr>
          <p:cNvSpPr>
            <a:spLocks noGrp="1"/>
          </p:cNvSpPr>
          <p:nvPr>
            <p:ph idx="1"/>
          </p:nvPr>
        </p:nvSpPr>
        <p:spPr>
          <a:xfrm>
            <a:off x="4948591" y="801866"/>
            <a:ext cx="4311193" cy="5230634"/>
          </a:xfrm>
        </p:spPr>
        <p:txBody>
          <a:bodyPr anchor="ctr">
            <a:normAutofit/>
          </a:bodyPr>
          <a:lstStyle/>
          <a:p>
            <a:pPr fontAlgn="base">
              <a:lnSpc>
                <a:spcPct val="90000"/>
              </a:lnSpc>
              <a:spcAft>
                <a:spcPts val="1200"/>
              </a:spcAft>
            </a:pPr>
            <a:r>
              <a:rPr lang="fr-FR" sz="2200">
                <a:solidFill>
                  <a:srgbClr val="000000"/>
                </a:solidFill>
              </a:rPr>
              <a:t>Pour les enfants présentant </a:t>
            </a:r>
            <a:r>
              <a:rPr lang="fr-FR" sz="2200" b="1">
                <a:solidFill>
                  <a:srgbClr val="000000"/>
                </a:solidFill>
              </a:rPr>
              <a:t>des troubles d’apprentissage</a:t>
            </a:r>
            <a:r>
              <a:rPr lang="fr-FR" sz="2200">
                <a:solidFill>
                  <a:srgbClr val="000000"/>
                </a:solidFill>
              </a:rPr>
              <a:t> (dyslexie, dyspraxie, dysphasie), progresser nécessite souvent d’importants efforts de leur part. Il existe de nombreux </a:t>
            </a:r>
            <a:r>
              <a:rPr lang="fr-FR" sz="2200" b="1">
                <a:solidFill>
                  <a:srgbClr val="000000"/>
                </a:solidFill>
              </a:rPr>
              <a:t>jeux ludo-éducatifs </a:t>
            </a:r>
            <a:r>
              <a:rPr lang="fr-FR" sz="2200">
                <a:solidFill>
                  <a:srgbClr val="000000"/>
                </a:solidFill>
              </a:rPr>
              <a:t>qui leur permettent de faire des progrès sans effort, tout en s’amusant…</a:t>
            </a:r>
          </a:p>
          <a:p>
            <a:pPr fontAlgn="base">
              <a:lnSpc>
                <a:spcPct val="90000"/>
              </a:lnSpc>
            </a:pPr>
            <a:r>
              <a:rPr lang="fr-FR" sz="2200">
                <a:solidFill>
                  <a:srgbClr val="000000"/>
                </a:solidFill>
              </a:rPr>
              <a:t>Vous trouverez ci-dessous une sélection de jeu ludo-éducatifs qui peuvent être utiles aux enfants dyslexiques, dyspraxiques, dysphasiques, dysorthographiques et/ou dyscalculiques :</a:t>
            </a:r>
          </a:p>
          <a:p>
            <a:pPr>
              <a:lnSpc>
                <a:spcPct val="90000"/>
              </a:lnSpc>
            </a:pPr>
            <a:endParaRPr lang="fr-FR" sz="2200">
              <a:solidFill>
                <a:srgbClr val="000000"/>
              </a:solidFill>
            </a:endParaRPr>
          </a:p>
        </p:txBody>
      </p:sp>
      <p:pic>
        <p:nvPicPr>
          <p:cNvPr id="12" name="Image 11">
            <a:extLst>
              <a:ext uri="{FF2B5EF4-FFF2-40B4-BE49-F238E27FC236}">
                <a16:creationId xmlns:a16="http://schemas.microsoft.com/office/drawing/2014/main" id="{3296386B-A00B-4174-827A-D3DD31723BDD}"/>
              </a:ext>
            </a:extLst>
          </p:cNvPr>
          <p:cNvPicPr>
            <a:picLocks noChangeAspect="1"/>
          </p:cNvPicPr>
          <p:nvPr/>
        </p:nvPicPr>
        <p:blipFill>
          <a:blip r:embed="rId3"/>
          <a:stretch>
            <a:fillRect/>
          </a:stretch>
        </p:blipFill>
        <p:spPr>
          <a:xfrm>
            <a:off x="8366760" y="6407420"/>
            <a:ext cx="1186478" cy="233809"/>
          </a:xfrm>
          <a:prstGeom prst="rect">
            <a:avLst/>
          </a:prstGeom>
        </p:spPr>
      </p:pic>
    </p:spTree>
    <p:extLst>
      <p:ext uri="{BB962C8B-B14F-4D97-AF65-F5344CB8AC3E}">
        <p14:creationId xmlns:p14="http://schemas.microsoft.com/office/powerpoint/2010/main" val="400528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A5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831" y="480060"/>
            <a:ext cx="2797074"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p:cNvPicPr>
            <a:picLocks noChangeAspect="1"/>
          </p:cNvPicPr>
          <p:nvPr/>
        </p:nvPicPr>
        <p:blipFill>
          <a:blip r:embed="rId2"/>
          <a:stretch>
            <a:fillRect/>
          </a:stretch>
        </p:blipFill>
        <p:spPr>
          <a:xfrm>
            <a:off x="505821" y="1237643"/>
            <a:ext cx="2536741" cy="1287301"/>
          </a:xfrm>
          <a:prstGeom prst="rect">
            <a:avLst/>
          </a:prstGeom>
        </p:spPr>
      </p:pic>
      <p:sp>
        <p:nvSpPr>
          <p:cNvPr id="25" name="Rectangle 2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0498" y="487090"/>
            <a:ext cx="291539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Capture d’écran 2019-02-22 à 13.48.06.png"/>
          <p:cNvPicPr>
            <a:picLocks noChangeAspect="1"/>
          </p:cNvPicPr>
          <p:nvPr/>
        </p:nvPicPr>
        <p:blipFill rotWithShape="1">
          <a:blip r:embed="rId3">
            <a:extLst>
              <a:ext uri="{28A0092B-C50C-407E-A947-70E740481C1C}">
                <a14:useLocalDpi xmlns:a14="http://schemas.microsoft.com/office/drawing/2010/main" val="0"/>
              </a:ext>
            </a:extLst>
          </a:blip>
          <a:srcRect l="28428" t="77238" r="23345"/>
          <a:stretch/>
        </p:blipFill>
        <p:spPr>
          <a:xfrm>
            <a:off x="6754733" y="1582308"/>
            <a:ext cx="2642984" cy="605001"/>
          </a:xfrm>
          <a:prstGeom prst="rect">
            <a:avLst/>
          </a:prstGeom>
        </p:spPr>
      </p:pic>
      <p:sp>
        <p:nvSpPr>
          <p:cNvPr id="27" name="Rectangle 2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831" y="3603670"/>
            <a:ext cx="2797074"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FBEDB22A-DF45-41B7-B584-EEDA6CA1EDE4}"/>
              </a:ext>
            </a:extLst>
          </p:cNvPr>
          <p:cNvPicPr>
            <a:picLocks noChangeAspect="1"/>
          </p:cNvPicPr>
          <p:nvPr/>
        </p:nvPicPr>
        <p:blipFill>
          <a:blip r:embed="rId4"/>
          <a:stretch>
            <a:fillRect/>
          </a:stretch>
        </p:blipFill>
        <p:spPr>
          <a:xfrm>
            <a:off x="505821" y="4321784"/>
            <a:ext cx="2522766" cy="1324451"/>
          </a:xfrm>
          <a:prstGeom prst="rect">
            <a:avLst/>
          </a:prstGeom>
        </p:spPr>
      </p:pic>
      <p:sp>
        <p:nvSpPr>
          <p:cNvPr id="29" name="Rectangle 2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3314" y="487090"/>
            <a:ext cx="2915389"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E2F97C9D-72F3-4E42-AA04-46CC8B7F6378}"/>
              </a:ext>
            </a:extLst>
          </p:cNvPr>
          <p:cNvPicPr>
            <a:picLocks noChangeAspect="1"/>
          </p:cNvPicPr>
          <p:nvPr/>
        </p:nvPicPr>
        <p:blipFill rotWithShape="1">
          <a:blip r:embed="rId5"/>
          <a:srcRect l="51" r="-51" b="13478"/>
          <a:stretch/>
        </p:blipFill>
        <p:spPr>
          <a:xfrm>
            <a:off x="3560111" y="2401073"/>
            <a:ext cx="2642984" cy="2069914"/>
          </a:xfrm>
          <a:prstGeom prst="rect">
            <a:avLst/>
          </a:prstGeom>
        </p:spPr>
      </p:pic>
      <p:sp>
        <p:nvSpPr>
          <p:cNvPr id="31" name="Rectangle 3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5220" y="3603670"/>
            <a:ext cx="2925948"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Capture d’écran 2019-02-22 à 13.48.06.png"/>
          <p:cNvPicPr>
            <a:picLocks noChangeAspect="1"/>
          </p:cNvPicPr>
          <p:nvPr/>
        </p:nvPicPr>
        <p:blipFill rotWithShape="1">
          <a:blip r:embed="rId3">
            <a:extLst>
              <a:ext uri="{28A0092B-C50C-407E-A947-70E740481C1C}">
                <a14:useLocalDpi xmlns:a14="http://schemas.microsoft.com/office/drawing/2010/main" val="0"/>
              </a:ext>
            </a:extLst>
          </a:blip>
          <a:srcRect r="69475" b="37629"/>
          <a:stretch/>
        </p:blipFill>
        <p:spPr>
          <a:xfrm>
            <a:off x="6832719" y="3755224"/>
            <a:ext cx="2487012" cy="2464601"/>
          </a:xfrm>
          <a:prstGeom prst="rect">
            <a:avLst/>
          </a:prstGeom>
        </p:spPr>
      </p:pic>
    </p:spTree>
    <p:extLst>
      <p:ext uri="{BB962C8B-B14F-4D97-AF65-F5344CB8AC3E}">
        <p14:creationId xmlns:p14="http://schemas.microsoft.com/office/powerpoint/2010/main" val="238284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17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5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itre 1"/>
          <p:cNvSpPr>
            <a:spLocks noGrp="1"/>
          </p:cNvSpPr>
          <p:nvPr>
            <p:ph type="title"/>
          </p:nvPr>
        </p:nvSpPr>
        <p:spPr>
          <a:xfrm>
            <a:off x="520064" y="2053641"/>
            <a:ext cx="2981193" cy="2760098"/>
          </a:xfrm>
        </p:spPr>
        <p:txBody>
          <a:bodyPr>
            <a:normAutofit/>
          </a:bodyPr>
          <a:lstStyle/>
          <a:p>
            <a:r>
              <a:rPr lang="fr-FR" b="1">
                <a:solidFill>
                  <a:srgbClr val="FFFFFF"/>
                </a:solidFill>
              </a:rPr>
              <a:t>Le ruban word</a:t>
            </a:r>
          </a:p>
        </p:txBody>
      </p:sp>
      <p:sp>
        <p:nvSpPr>
          <p:cNvPr id="5" name="Espace réservé du contenu 2"/>
          <p:cNvSpPr>
            <a:spLocks noGrp="1"/>
          </p:cNvSpPr>
          <p:nvPr>
            <p:ph idx="1"/>
          </p:nvPr>
        </p:nvSpPr>
        <p:spPr>
          <a:xfrm>
            <a:off x="4948591" y="801866"/>
            <a:ext cx="4311193" cy="5230634"/>
          </a:xfrm>
        </p:spPr>
        <p:txBody>
          <a:bodyPr anchor="ctr">
            <a:normAutofit/>
          </a:bodyPr>
          <a:lstStyle/>
          <a:p>
            <a:pPr marL="0" indent="0">
              <a:spcAft>
                <a:spcPts val="600"/>
              </a:spcAft>
              <a:buNone/>
            </a:pPr>
            <a:r>
              <a:rPr lang="fr-FR" sz="2200" b="1">
                <a:solidFill>
                  <a:srgbClr val="000000"/>
                </a:solidFill>
                <a:latin typeface="Arial"/>
                <a:cs typeface="Arial"/>
              </a:rPr>
              <a:t>Le ruban Word du Cartable Fantastique </a:t>
            </a:r>
            <a:r>
              <a:rPr lang="fr-FR" sz="2200">
                <a:solidFill>
                  <a:srgbClr val="000000"/>
                </a:solidFill>
                <a:latin typeface="Arial"/>
                <a:cs typeface="Arial"/>
              </a:rPr>
              <a:t>permet aux élèves de réaliser plus simplement à l'ordinateur un certain nombre d'actions qui sont essentielles au travail en classe. Ils peuvent ainsi poser des opérations, utiliser des tableaux de numération, de conversion de proportionnalité, faire afficher des tables de multiplication et d'addition.</a:t>
            </a:r>
          </a:p>
        </p:txBody>
      </p:sp>
    </p:spTree>
    <p:extLst>
      <p:ext uri="{BB962C8B-B14F-4D97-AF65-F5344CB8AC3E}">
        <p14:creationId xmlns:p14="http://schemas.microsoft.com/office/powerpoint/2010/main" val="267526727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TotalTime>
  <Words>4038</Words>
  <Application>Microsoft Office PowerPoint</Application>
  <PresentationFormat>Format A4 (210 x 297 mm)</PresentationFormat>
  <Paragraphs>381</Paragraphs>
  <Slides>60</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60</vt:i4>
      </vt:variant>
    </vt:vector>
  </HeadingPairs>
  <TitlesOfParts>
    <vt:vector size="64" baseType="lpstr">
      <vt:lpstr>Arial</vt:lpstr>
      <vt:lpstr>Calibri</vt:lpstr>
      <vt:lpstr>Wingdings</vt:lpstr>
      <vt:lpstr>Thème Office</vt:lpstr>
      <vt:lpstr>Présentation PowerPoint</vt:lpstr>
      <vt:lpstr>OBJECTIFS</vt:lpstr>
      <vt:lpstr>Les DYS et les TICE  (Technologies de l’Information et de la Communication pour l’Enseignement)</vt:lpstr>
      <vt:lpstr>Les DYS et les TICE  (Technologies de l’Information et de la Communication pour l’Enseignement)</vt:lpstr>
      <vt:lpstr>Pour une évaluation selon les réelles compétences de l’enfant DYS</vt:lpstr>
      <vt:lpstr>Pour une évaluation selon les réelles compétences de l’enfant DYS</vt:lpstr>
      <vt:lpstr>Pédagogie par le jeu : Progresser en s’amusant</vt:lpstr>
      <vt:lpstr>Présentation PowerPoint</vt:lpstr>
      <vt:lpstr>Le ruban word</vt:lpstr>
      <vt:lpstr>Le ruban word</vt:lpstr>
      <vt:lpstr>Présentation PowerPoint</vt:lpstr>
      <vt:lpstr>Présentation PowerPoint</vt:lpstr>
      <vt:lpstr>Présentation PowerPoint</vt:lpstr>
      <vt:lpstr>Présentation PowerPoint</vt:lpstr>
      <vt:lpstr>Présentation PowerPoint</vt:lpstr>
      <vt:lpstr>Présentation PowerPoint</vt:lpstr>
      <vt:lpstr>Studys</vt:lpstr>
      <vt:lpstr>Studys</vt:lpstr>
      <vt:lpstr>Présentation PowerPoint</vt:lpstr>
      <vt:lpstr>Scratch</vt:lpstr>
      <vt:lpstr>Scratch</vt:lpstr>
      <vt:lpstr>Scratch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GeoGebra 6</vt:lpstr>
      <vt:lpstr>Présentation PowerPoint</vt:lpstr>
      <vt:lpstr>Présentation PowerPoint</vt:lpstr>
      <vt:lpstr>GeoGebra : J'ai besoin d'aide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Jeux ludo-éducatifs </vt:lpstr>
      <vt:lpstr>Jeux ludo-éducatifs </vt:lpstr>
      <vt:lpstr>Exercices interactifs et animations</vt:lpstr>
      <vt:lpstr>Exercices interactifs et animations</vt:lpstr>
      <vt:lpstr>Ressources pédagogiques</vt:lpstr>
      <vt:lpstr>Présentation PowerPoint</vt:lpstr>
      <vt:lpstr>Autres ressources payantes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Sergio</dc:creator>
  <cp:lastModifiedBy>Estéban Dubos</cp:lastModifiedBy>
  <cp:revision>5</cp:revision>
  <dcterms:created xsi:type="dcterms:W3CDTF">2020-06-18T13:41:46Z</dcterms:created>
  <dcterms:modified xsi:type="dcterms:W3CDTF">2020-07-01T14:03:06Z</dcterms:modified>
</cp:coreProperties>
</file>