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40" r:id="rId4"/>
  </p:sldMasterIdLst>
  <p:notesMasterIdLst>
    <p:notesMasterId r:id="rId44"/>
  </p:notesMasterIdLst>
  <p:handoutMasterIdLst>
    <p:handoutMasterId r:id="rId45"/>
  </p:handoutMasterIdLst>
  <p:sldIdLst>
    <p:sldId id="256" r:id="rId5"/>
    <p:sldId id="299" r:id="rId6"/>
    <p:sldId id="267" r:id="rId7"/>
    <p:sldId id="332" r:id="rId8"/>
    <p:sldId id="358" r:id="rId9"/>
    <p:sldId id="359" r:id="rId10"/>
    <p:sldId id="333" r:id="rId11"/>
    <p:sldId id="334" r:id="rId12"/>
    <p:sldId id="362" r:id="rId13"/>
    <p:sldId id="363" r:id="rId14"/>
    <p:sldId id="360" r:id="rId15"/>
    <p:sldId id="303" r:id="rId16"/>
    <p:sldId id="335" r:id="rId17"/>
    <p:sldId id="336" r:id="rId18"/>
    <p:sldId id="337" r:id="rId19"/>
    <p:sldId id="302" r:id="rId20"/>
    <p:sldId id="338" r:id="rId21"/>
    <p:sldId id="339" r:id="rId22"/>
    <p:sldId id="340" r:id="rId23"/>
    <p:sldId id="341" r:id="rId24"/>
    <p:sldId id="342" r:id="rId25"/>
    <p:sldId id="343" r:id="rId26"/>
    <p:sldId id="344" r:id="rId27"/>
    <p:sldId id="345" r:id="rId28"/>
    <p:sldId id="351" r:id="rId29"/>
    <p:sldId id="349" r:id="rId30"/>
    <p:sldId id="350" r:id="rId31"/>
    <p:sldId id="354" r:id="rId32"/>
    <p:sldId id="355" r:id="rId33"/>
    <p:sldId id="352" r:id="rId34"/>
    <p:sldId id="353" r:id="rId35"/>
    <p:sldId id="331" r:id="rId36"/>
    <p:sldId id="321" r:id="rId37"/>
    <p:sldId id="312" r:id="rId38"/>
    <p:sldId id="322" r:id="rId39"/>
    <p:sldId id="323" r:id="rId40"/>
    <p:sldId id="324" r:id="rId41"/>
    <p:sldId id="356" r:id="rId42"/>
    <p:sldId id="357"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18603FDC-E32A-4AB5-989C-0864C3EAD2B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82585" autoAdjust="0"/>
  </p:normalViewPr>
  <p:slideViewPr>
    <p:cSldViewPr snapToGrid="0">
      <p:cViewPr>
        <p:scale>
          <a:sx n="100" d="100"/>
          <a:sy n="100" d="100"/>
        </p:scale>
        <p:origin x="-88" y="-80"/>
      </p:cViewPr>
      <p:guideLst>
        <p:guide orient="horz" pos="2160"/>
        <p:guide pos="3840"/>
      </p:guideLst>
    </p:cSldViewPr>
  </p:slideViewPr>
  <p:notesTextViewPr>
    <p:cViewPr>
      <p:scale>
        <a:sx n="1" d="1"/>
        <a:sy n="1" d="1"/>
      </p:scale>
      <p:origin x="0" y="0"/>
    </p:cViewPr>
  </p:notesTextViewPr>
  <p:notesViewPr>
    <p:cSldViewPr snapToGrid="0">
      <p:cViewPr varScale="1">
        <p:scale>
          <a:sx n="56" d="100"/>
          <a:sy n="56" d="100"/>
        </p:scale>
        <p:origin x="1806" y="90"/>
      </p:cViewPr>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50"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notesMaster" Target="notesMasters/notesMaster1.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06/11/18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06/11/18</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539446-6953-447E-A4E3-E7CFBF870046}" type="slidenum">
              <a:rPr lang="en-US" smtClean="0"/>
              <a:t>1</a:t>
            </a:fld>
            <a:endParaRPr lang="en-US"/>
          </a:p>
        </p:txBody>
      </p:sp>
    </p:spTree>
    <p:extLst>
      <p:ext uri="{BB962C8B-B14F-4D97-AF65-F5344CB8AC3E}">
        <p14:creationId xmlns:p14="http://schemas.microsoft.com/office/powerpoint/2010/main" val="1276821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6539446-6953-447E-A4E3-E7CFBF870046}" type="slidenum">
              <a:rPr lang="fr-FR" smtClean="0"/>
              <a:t>2</a:t>
            </a:fld>
            <a:endParaRPr lang="fr-FR"/>
          </a:p>
        </p:txBody>
      </p:sp>
    </p:spTree>
    <p:extLst>
      <p:ext uri="{BB962C8B-B14F-4D97-AF65-F5344CB8AC3E}">
        <p14:creationId xmlns:p14="http://schemas.microsoft.com/office/powerpoint/2010/main" val="3873104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water3"/>
          <p:cNvSpPr/>
          <p:nvPr/>
        </p:nvSpPr>
        <p:spPr>
          <a:xfrm>
            <a:off x="2552" y="5243131"/>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a:xfrm>
            <a:off x="-1425" y="5497899"/>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fr-FR" smtClean="0"/>
              <a:t>Modifiez le style du titre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5F4E5243-F52A-4D37-9694-EB26C6C31910}" type="datetime1">
              <a:rPr lang="en-US"/>
              <a:t>06/11/18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274638"/>
            <a:ext cx="2628900" cy="5440362"/>
          </a:xfrm>
        </p:spPr>
        <p:txBody>
          <a:bodyPr vert="eaVert"/>
          <a:lstStyle/>
          <a:p>
            <a:r>
              <a:rPr lang="fr-FR" smtClean="0"/>
              <a:t>Modifiez le style du titre</a:t>
            </a:r>
            <a:endParaRPr/>
          </a:p>
        </p:txBody>
      </p:sp>
      <p:sp>
        <p:nvSpPr>
          <p:cNvPr id="3" name="Vertical Text Placeholder 2"/>
          <p:cNvSpPr>
            <a:spLocks noGrp="1"/>
          </p:cNvSpPr>
          <p:nvPr>
            <p:ph type="body" orient="vert" idx="1"/>
          </p:nvPr>
        </p:nvSpPr>
        <p:spPr>
          <a:xfrm>
            <a:off x="838201" y="274638"/>
            <a:ext cx="7734300" cy="5440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3A77B6E1-634A-48DC-9E8B-D894023267EF}" type="datetime1">
              <a:rPr lang="en-US"/>
              <a:t>06/11/18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Content Placeholder 2"/>
          <p:cNvSpPr>
            <a:spLocks noGrp="1"/>
          </p:cNvSpPr>
          <p:nvPr>
            <p:ph idx="1"/>
          </p:nvPr>
        </p:nvSpPr>
        <p:spPr/>
        <p:txBody>
          <a:bodyPr/>
          <a:lstStyle>
            <a:lvl5pP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7B2D3E9E-A95C-48F2-B4BF-A71542E0BE9A}" type="datetime1">
              <a:rPr lang="en-US"/>
              <a:t>06/11/18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4" y="1309047"/>
            <a:ext cx="9601252" cy="2667000"/>
          </a:xfrm>
        </p:spPr>
        <p:txBody>
          <a:bodyPr anchor="b">
            <a:normAutofit/>
          </a:bodyPr>
          <a:lstStyle>
            <a:lvl1pPr algn="ctr">
              <a:defRPr sz="6000" b="0"/>
            </a:lvl1pPr>
          </a:lstStyle>
          <a:p>
            <a:r>
              <a:rPr lang="fr-FR" smtClean="0"/>
              <a:t>Modifiez le style du titre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50F84E2-2D7A-43CF-AC90-352A289A783A}" type="datetime1">
              <a:rPr lang="en-US"/>
              <a:t>06/11/18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F12952B5-7A2F-4CC8-B7CE-9234E21C2837}" type="datetime1">
              <a:rPr lang="en-US"/>
              <a:t>06/11/18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7" name="Date Placeholder 6"/>
          <p:cNvSpPr>
            <a:spLocks noGrp="1"/>
          </p:cNvSpPr>
          <p:nvPr>
            <p:ph type="dt" sz="half" idx="10"/>
          </p:nvPr>
        </p:nvSpPr>
        <p:spPr/>
        <p:txBody>
          <a:bodyPr/>
          <a:lstStyle/>
          <a:p>
            <a:fld id="{CE1DA07A-9201-4B4B-BAF2-015AFA30F520}" type="datetime1">
              <a:rPr lang="en-US"/>
              <a:t>06/11/18</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
        <p:nvSpPr>
          <p:cNvPr id="10" name="Title 9"/>
          <p:cNvSpPr>
            <a:spLocks noGrp="1"/>
          </p:cNvSpPr>
          <p:nvPr>
            <p:ph type="title"/>
          </p:nvPr>
        </p:nvSpPr>
        <p:spPr/>
        <p:txBody>
          <a:bodyPr/>
          <a:lstStyle/>
          <a:p>
            <a:r>
              <a:rPr lang="fr-FR" smtClean="0"/>
              <a:t>Modifiez le style du titre</a:t>
            </a:r>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D7E00A-486F-4252-8B1D-E32645521F49}" type="datetime1">
              <a:rPr lang="en-US"/>
              <a:t>06/11/18</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
        <p:nvSpPr>
          <p:cNvPr id="6" name="Title 5"/>
          <p:cNvSpPr>
            <a:spLocks noGrp="1"/>
          </p:cNvSpPr>
          <p:nvPr>
            <p:ph type="title"/>
          </p:nvPr>
        </p:nvSpPr>
        <p:spPr/>
        <p:txBody>
          <a:bodyPr/>
          <a:lstStyle/>
          <a:p>
            <a:r>
              <a:rPr lang="fr-FR" smtClean="0"/>
              <a:t>Modifiez le style du titre</a:t>
            </a:r>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Date Placeholder 1"/>
          <p:cNvSpPr>
            <a:spLocks noGrp="1"/>
          </p:cNvSpPr>
          <p:nvPr>
            <p:ph type="dt" sz="half" idx="10"/>
          </p:nvPr>
        </p:nvSpPr>
        <p:spPr/>
        <p:txBody>
          <a:bodyPr/>
          <a:lstStyle/>
          <a:p>
            <a:fld id="{8DDF5F92-E675-4B36-9A60-69A962A68675}" type="datetime1">
              <a:rPr lang="en-US"/>
              <a:t>06/11/18</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27480" y="762000"/>
            <a:ext cx="3377133" cy="2743200"/>
          </a:xfrm>
        </p:spPr>
        <p:txBody>
          <a:bodyPr anchor="b">
            <a:normAutofit/>
          </a:bodyPr>
          <a:lstStyle>
            <a:lvl1pPr>
              <a:defRPr sz="3200" b="0"/>
            </a:lvl1pPr>
          </a:lstStyle>
          <a:p>
            <a:r>
              <a:rPr lang="fr-FR" smtClean="0"/>
              <a:t>Modifiez le style du titre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Text Placeholder 3"/>
          <p:cNvSpPr>
            <a:spLocks noGrp="1"/>
          </p:cNvSpPr>
          <p:nvPr>
            <p:ph type="body" sz="half" idx="2"/>
          </p:nvPr>
        </p:nvSpPr>
        <p:spPr>
          <a:xfrm>
            <a:off x="8127480"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F6E2C9B-5FA2-460D-9BE7-B0812FC2A6FF}" type="datetime1">
              <a:rPr lang="en-US"/>
              <a:t>06/11/18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27480" y="762000"/>
            <a:ext cx="3377133" cy="2743200"/>
          </a:xfrm>
        </p:spPr>
        <p:txBody>
          <a:bodyPr anchor="b">
            <a:normAutofit/>
          </a:bodyPr>
          <a:lstStyle>
            <a:lvl1pPr>
              <a:defRPr sz="3400" b="0"/>
            </a:lvl1pPr>
          </a:lstStyle>
          <a:p>
            <a:r>
              <a:rPr lang="fr-FR" smtClean="0"/>
              <a:t>Modifiez le style du titre</a:t>
            </a:r>
            <a:endParaRPr/>
          </a:p>
        </p:txBody>
      </p:sp>
      <p:sp>
        <p:nvSpPr>
          <p:cNvPr id="3" name="Picture Placeholder 2"/>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
        <p:nvSpPr>
          <p:cNvPr id="4" name="Text Placeholder 3"/>
          <p:cNvSpPr>
            <a:spLocks noGrp="1"/>
          </p:cNvSpPr>
          <p:nvPr>
            <p:ph type="body" sz="half" idx="2"/>
          </p:nvPr>
        </p:nvSpPr>
        <p:spPr>
          <a:xfrm>
            <a:off x="8127480"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D374940-A916-4C8B-9648-02A2D3898F9E}" type="datetime1">
              <a:rPr lang="en-US"/>
              <a:t>06/11/18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a:xfrm>
            <a:off x="2552" y="6064103"/>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a:xfrm>
            <a:off x="-1425" y="6256183"/>
            <a:ext cx="12188952"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a:xfrm flipH="1">
            <a:off x="-1425" y="5979395"/>
            <a:ext cx="12188952" cy="268288"/>
          </a:xfrm>
          <a:prstGeom prst="rect">
            <a:avLst/>
          </a:prstGeom>
          <a:noFill/>
          <a:ln>
            <a:noFill/>
          </a:ln>
        </p:spPr>
      </p:pic>
      <p:sp>
        <p:nvSpPr>
          <p:cNvPr id="2" name="Title Placeholder 1"/>
          <p:cNvSpPr>
            <a:spLocks noGrp="1"/>
          </p:cNvSpPr>
          <p:nvPr>
            <p:ph type="title"/>
          </p:nvPr>
        </p:nvSpPr>
        <p:spPr>
          <a:xfrm>
            <a:off x="1341122" y="265176"/>
            <a:ext cx="9509759" cy="1088136"/>
          </a:xfrm>
          <a:prstGeom prst="rect">
            <a:avLst/>
          </a:prstGeom>
        </p:spPr>
        <p:txBody>
          <a:bodyPr vert="horz" lIns="91440" tIns="45720" rIns="91440" bIns="45720" rtlCol="0" anchor="b">
            <a:normAutofit/>
          </a:bodyPr>
          <a:lstStyle/>
          <a:p>
            <a:r>
              <a:rPr lang="fr-FR" smtClean="0"/>
              <a:t>Modifiez le style du titre</a:t>
            </a:r>
            <a:endParaRPr/>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800" cap="all" baseline="0">
                <a:solidFill>
                  <a:schemeClr val="tx1"/>
                </a:solidFill>
              </a:defRPr>
            </a:lvl1pPr>
          </a:lstStyle>
          <a:p>
            <a:fld id="{5586B75A-687E-405C-8A0B-8D00578BA2C3}" type="datetime1">
              <a:rPr lang="en-US"/>
              <a:pPr/>
              <a:t>06/11/18</a:t>
            </a:fld>
            <a:endParaRP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800" cap="all" baseline="0">
                <a:solidFill>
                  <a:schemeClr val="tx1"/>
                </a:solidFill>
              </a:defRPr>
            </a:lvl1pPr>
          </a:lstStyle>
          <a:p>
            <a:fld id="{4FAB73BC-B049-4115-A692-8D63A059BFB8}" type="slidenum">
              <a:rPr/>
              <a:pPr/>
              <a:t>‹#›</a:t>
            </a:fld>
            <a:endParaRPr/>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75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75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75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8pPr>
      <a:lvl9pPr marL="24688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7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p15:clr>
            <a:srgbClr val="F26B43"/>
          </p15:clr>
        </p15:guide>
        <p15:guide id="2" pos="3840">
          <p15:clr>
            <a:srgbClr val="F26B43"/>
          </p15:clr>
        </p15:guide>
        <p15:guide id="3" pos="6840">
          <p15:clr>
            <a:srgbClr val="F26B43"/>
          </p15:clr>
        </p15:guide>
        <p15:guide id="4" orient="horz" pos="984">
          <p15:clr>
            <a:srgbClr val="F26B43"/>
          </p15:clr>
        </p15:guide>
        <p15:guide id="5" orient="horz" pos="3600">
          <p15:clr>
            <a:srgbClr val="F26B43"/>
          </p15:clr>
        </p15:guide>
        <p15:guide id="6" pos="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http://www.ac-grenoble.fr/college/ppre/file/sixieme/lire/Lire_Rem_Lettres_V3.pdf" TargetMode="External"/><Relationship Id="rId4" Type="http://schemas.openxmlformats.org/officeDocument/2006/relationships/hyperlink" Target="http://www.professeurphifix.net/lecture_impression/sommaire_lecture_impression.html" TargetMode="External"/><Relationship Id="rId5" Type="http://schemas.openxmlformats.org/officeDocument/2006/relationships/hyperlink" Target="http://web2.crdp.ac-versailles.fr/pedagogi/Lettres/6remed0.htm" TargetMode="External"/><Relationship Id="rId1" Type="http://schemas.openxmlformats.org/officeDocument/2006/relationships/slideLayout" Target="../slideLayouts/slideLayout1.xml"/><Relationship Id="rId2" Type="http://schemas.openxmlformats.org/officeDocument/2006/relationships/hyperlink" Target="https://www4.ac-nancy-metz.fr/pasi/IMG/pdf/57WoippyECurieINNO2010-ann15.pdf"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8979" y="748812"/>
            <a:ext cx="9602789" cy="779584"/>
          </a:xfrm>
        </p:spPr>
        <p:txBody>
          <a:bodyPr/>
          <a:lstStyle/>
          <a:p>
            <a:r>
              <a:rPr lang="fr-FR" sz="4000" noProof="1" smtClean="0">
                <a:solidFill>
                  <a:schemeClr val="accent2"/>
                </a:solidFill>
              </a:rPr>
              <a:t>Atelier pédagogique</a:t>
            </a:r>
            <a:br>
              <a:rPr lang="fr-FR" sz="4000" noProof="1" smtClean="0">
                <a:solidFill>
                  <a:schemeClr val="accent2"/>
                </a:solidFill>
              </a:rPr>
            </a:br>
            <a:r>
              <a:rPr lang="fr-FR" sz="4000" noProof="1" smtClean="0">
                <a:solidFill>
                  <a:schemeClr val="accent2"/>
                </a:solidFill>
              </a:rPr>
              <a:t>Numéro 1 Scolarité </a:t>
            </a:r>
            <a:endParaRPr lang="fr-FR" sz="4000" noProof="1">
              <a:solidFill>
                <a:schemeClr val="accent2"/>
              </a:solidFill>
            </a:endParaRPr>
          </a:p>
        </p:txBody>
      </p:sp>
      <p:sp>
        <p:nvSpPr>
          <p:cNvPr id="4" name="Subtitle 2"/>
          <p:cNvSpPr txBox="1">
            <a:spLocks/>
          </p:cNvSpPr>
          <p:nvPr/>
        </p:nvSpPr>
        <p:spPr>
          <a:xfrm>
            <a:off x="1258979" y="1922600"/>
            <a:ext cx="9601200" cy="229772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endParaRPr lang="fr-FR" sz="3600" b="1" noProof="1" smtClean="0">
              <a:solidFill>
                <a:schemeClr val="accent2">
                  <a:lumMod val="50000"/>
                </a:schemeClr>
              </a:solidFill>
            </a:endParaRPr>
          </a:p>
          <a:p>
            <a:r>
              <a:rPr lang="fr-FR" sz="3600" b="1" noProof="1" smtClean="0">
                <a:solidFill>
                  <a:schemeClr val="accent2">
                    <a:lumMod val="50000"/>
                  </a:schemeClr>
                </a:solidFill>
              </a:rPr>
              <a:t>Travailler l’implicite et les inférences</a:t>
            </a:r>
          </a:p>
          <a:p>
            <a:endParaRPr lang="fr-FR" sz="3200" b="1" noProof="1" smtClean="0">
              <a:solidFill>
                <a:schemeClr val="accent2">
                  <a:lumMod val="50000"/>
                </a:schemeClr>
              </a:solidFill>
            </a:endParaRPr>
          </a:p>
          <a:p>
            <a:endParaRPr lang="fr-FR" sz="3200" b="1" noProof="1">
              <a:solidFill>
                <a:schemeClr val="accent2">
                  <a:lumMod val="50000"/>
                </a:schemeClr>
              </a:solidFill>
            </a:endParaRPr>
          </a:p>
        </p:txBody>
      </p:sp>
      <p:sp>
        <p:nvSpPr>
          <p:cNvPr id="5" name="Subtitle 2"/>
          <p:cNvSpPr txBox="1">
            <a:spLocks/>
          </p:cNvSpPr>
          <p:nvPr/>
        </p:nvSpPr>
        <p:spPr>
          <a:xfrm>
            <a:off x="1258979" y="5103950"/>
            <a:ext cx="9601200" cy="68725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pPr algn="just"/>
            <a:endParaRPr lang="fr-FR" noProof="1">
              <a:solidFill>
                <a:schemeClr val="accent2">
                  <a:lumMod val="50000"/>
                </a:schemeClr>
              </a:solidFill>
            </a:endParaRPr>
          </a:p>
          <a:p>
            <a:pPr lvl="0" algn="just">
              <a:lnSpc>
                <a:spcPct val="100000"/>
              </a:lnSpc>
              <a:buSzTx/>
            </a:pPr>
            <a:endParaRPr lang="fr-FR" sz="1050" cap="none" noProof="1">
              <a:solidFill>
                <a:srgbClr val="3691AA"/>
              </a:solidFill>
            </a:endParaRPr>
          </a:p>
          <a:p>
            <a:pPr algn="just"/>
            <a:r>
              <a:rPr lang="fr-FR" noProof="1" smtClean="0">
                <a:solidFill>
                  <a:schemeClr val="accent2">
                    <a:lumMod val="50000"/>
                  </a:schemeClr>
                </a:solidFill>
              </a:rPr>
              <a:t>  </a:t>
            </a:r>
            <a:endParaRPr lang="fr-FR" noProof="1">
              <a:solidFill>
                <a:schemeClr val="accent2">
                  <a:lumMod val="50000"/>
                </a:schemeClr>
              </a:solidFill>
            </a:endParaRPr>
          </a:p>
        </p:txBody>
      </p:sp>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762000" y="1223139"/>
            <a:ext cx="9601200" cy="2862323"/>
          </a:xfrm>
          <a:prstGeom prst="rect">
            <a:avLst/>
          </a:prstGeom>
        </p:spPr>
        <p:txBody>
          <a:bodyPr wrap="square">
            <a:spAutoFit/>
          </a:bodyPr>
          <a:lstStyle/>
          <a:p>
            <a:r>
              <a:rPr lang="fr-FR" u="sng" dirty="0"/>
              <a:t>Exemple d’inférence intra textuelle:</a:t>
            </a:r>
            <a:endParaRPr lang="en-GB" dirty="0"/>
          </a:p>
          <a:p>
            <a:r>
              <a:rPr lang="fr-FR" dirty="0"/>
              <a:t> </a:t>
            </a:r>
            <a:endParaRPr lang="en-GB" dirty="0"/>
          </a:p>
          <a:p>
            <a:r>
              <a:rPr lang="fr-FR" b="1" i="1" dirty="0"/>
              <a:t>Appuyé au comptoir, Arsène </a:t>
            </a:r>
            <a:r>
              <a:rPr lang="fr-FR" b="1" i="1" dirty="0" err="1"/>
              <a:t>Lepetit</a:t>
            </a:r>
            <a:r>
              <a:rPr lang="fr-FR" b="1" i="1" dirty="0"/>
              <a:t> buvait sa bière sans plaisir ; il percevait vaguement les conversations des clients, mais ses pensées le ramenaient à l'accident dont il était responsable</a:t>
            </a:r>
            <a:r>
              <a:rPr lang="fr-FR" b="1" i="1" dirty="0" smtClean="0"/>
              <a:t>.</a:t>
            </a:r>
          </a:p>
          <a:p>
            <a:endParaRPr lang="en-GB" dirty="0"/>
          </a:p>
          <a:p>
            <a:r>
              <a:rPr lang="fr-FR" dirty="0"/>
              <a:t>Où sommes nous </a:t>
            </a:r>
            <a:r>
              <a:rPr lang="fr-FR" dirty="0" smtClean="0"/>
              <a:t>?</a:t>
            </a:r>
          </a:p>
          <a:p>
            <a:r>
              <a:rPr lang="fr-FR" dirty="0" smtClean="0"/>
              <a:t>Ne </a:t>
            </a:r>
            <a:r>
              <a:rPr lang="fr-FR" dirty="0"/>
              <a:t>pas l'avoir compris peut empêcher le lecteur de se repérer dans l'histoire qui va suivre ; on ne l'a pas dit explicitement, mais on peut le reconstituer en rapprochant : comptoir, bière, client.</a:t>
            </a:r>
            <a:endParaRPr lang="en-GB" dirty="0"/>
          </a:p>
        </p:txBody>
      </p:sp>
      <p:sp>
        <p:nvSpPr>
          <p:cNvPr id="5" name="Sous-titre 2"/>
          <p:cNvSpPr>
            <a:spLocks noGrp="1"/>
          </p:cNvSpPr>
          <p:nvPr>
            <p:ph type="subTitle" idx="1"/>
          </p:nvPr>
        </p:nvSpPr>
        <p:spPr>
          <a:xfrm>
            <a:off x="1293813" y="298450"/>
            <a:ext cx="9601200" cy="990600"/>
          </a:xfrm>
        </p:spPr>
        <p:txBody>
          <a:bodyPr>
            <a:normAutofit/>
          </a:bodyPr>
          <a:lstStyle/>
          <a:p>
            <a:r>
              <a:rPr lang="fr-FR" b="1" dirty="0"/>
              <a:t>L’implicite : une conquête nécessaire</a:t>
            </a:r>
            <a:r>
              <a:rPr lang="en-GB" dirty="0"/>
              <a:t> </a:t>
            </a:r>
            <a:endParaRPr lang="fr-FR" dirty="0"/>
          </a:p>
          <a:p>
            <a:endParaRPr lang="fr-FR" dirty="0" smtClean="0"/>
          </a:p>
        </p:txBody>
      </p:sp>
    </p:spTree>
    <p:extLst>
      <p:ext uri="{BB962C8B-B14F-4D97-AF65-F5344CB8AC3E}">
        <p14:creationId xmlns:p14="http://schemas.microsoft.com/office/powerpoint/2010/main" val="263992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endParaRPr lang="fr-FR" dirty="0" smtClean="0"/>
          </a:p>
        </p:txBody>
      </p:sp>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863600" y="367943"/>
            <a:ext cx="9029700" cy="3416320"/>
          </a:xfrm>
          <a:prstGeom prst="rect">
            <a:avLst/>
          </a:prstGeom>
        </p:spPr>
        <p:txBody>
          <a:bodyPr wrap="square">
            <a:spAutoFit/>
          </a:bodyPr>
          <a:lstStyle/>
          <a:p>
            <a:r>
              <a:rPr lang="fr-FR" u="sng" dirty="0"/>
              <a:t>Exemple d’inférence extra textuelle</a:t>
            </a:r>
            <a:endParaRPr lang="en-GB" dirty="0"/>
          </a:p>
          <a:p>
            <a:r>
              <a:rPr lang="fr-FR" dirty="0"/>
              <a:t> </a:t>
            </a:r>
            <a:endParaRPr lang="en-GB" dirty="0"/>
          </a:p>
          <a:p>
            <a:r>
              <a:rPr lang="fr-FR" b="1" i="1" dirty="0"/>
              <a:t>L'installation de retenues d'eau destinées à l'arrosage des cultures est évidemment indispensable dans les régions méditerranéennes, mais elle n'est pas de première nécessité dans toutes les zones montagneuses.</a:t>
            </a:r>
            <a:endParaRPr lang="en-GB" dirty="0"/>
          </a:p>
          <a:p>
            <a:r>
              <a:rPr lang="fr-FR" b="1" dirty="0"/>
              <a:t> </a:t>
            </a:r>
            <a:endParaRPr lang="en-GB" dirty="0"/>
          </a:p>
          <a:p>
            <a:r>
              <a:rPr lang="fr-FR" dirty="0"/>
              <a:t>Pour comprendre ce texte, il faut savoir que les régions méditerranéennes souffrent de sécheresse plus fréquente que les zones montagneuses ordinaires.</a:t>
            </a:r>
            <a:endParaRPr lang="en-GB" dirty="0"/>
          </a:p>
          <a:p>
            <a:r>
              <a:rPr lang="fr-FR" dirty="0"/>
              <a:t> </a:t>
            </a:r>
            <a:endParaRPr lang="en-GB" dirty="0"/>
          </a:p>
          <a:p>
            <a:r>
              <a:rPr lang="fr-FR" dirty="0"/>
              <a:t>Comprendre les inférences extra textuelles dans un texte suppose une connaissance du monde assez élaborée ; elle ne s'acquiert pas par des exercices, mais par ... des lectures abondantes. </a:t>
            </a:r>
            <a:endParaRPr lang="en-US" dirty="0"/>
          </a:p>
        </p:txBody>
      </p:sp>
      <p:sp>
        <p:nvSpPr>
          <p:cNvPr id="5" name="Rectangle 4"/>
          <p:cNvSpPr/>
          <p:nvPr/>
        </p:nvSpPr>
        <p:spPr>
          <a:xfrm>
            <a:off x="939800" y="3786138"/>
            <a:ext cx="9512300" cy="1754327"/>
          </a:xfrm>
          <a:prstGeom prst="rect">
            <a:avLst/>
          </a:prstGeom>
        </p:spPr>
        <p:txBody>
          <a:bodyPr wrap="square">
            <a:spAutoFit/>
          </a:bodyPr>
          <a:lstStyle/>
          <a:p>
            <a:r>
              <a:rPr lang="fr-FR" dirty="0"/>
              <a:t>En revanche, on peut apprendre aux enfants, par des entraînements, à rapprocher des informations pour établir les éléments du sens.</a:t>
            </a:r>
            <a:endParaRPr lang="en-GB" dirty="0"/>
          </a:p>
          <a:p>
            <a:r>
              <a:rPr lang="fr-FR" dirty="0"/>
              <a:t> </a:t>
            </a:r>
            <a:endParaRPr lang="en-GB" dirty="0"/>
          </a:p>
          <a:p>
            <a:r>
              <a:rPr lang="fr-FR" dirty="0"/>
              <a:t>Un entraînement systématique est nécessaire pour que l'élève de cycle 3 perfectionne ses capacités à inférer. </a:t>
            </a:r>
            <a:r>
              <a:rPr lang="fr-FR" b="1" dirty="0"/>
              <a:t>Dans cet atelier nous travaillerons donc les inférences intra </a:t>
            </a:r>
            <a:r>
              <a:rPr lang="fr-FR" b="1" dirty="0" smtClean="0"/>
              <a:t>textuelles</a:t>
            </a:r>
            <a:r>
              <a:rPr lang="fr-FR" dirty="0" smtClean="0"/>
              <a:t>.</a:t>
            </a:r>
            <a:endParaRPr lang="en-GB" dirty="0"/>
          </a:p>
        </p:txBody>
      </p:sp>
    </p:spTree>
    <p:extLst>
      <p:ext uri="{BB962C8B-B14F-4D97-AF65-F5344CB8AC3E}">
        <p14:creationId xmlns:p14="http://schemas.microsoft.com/office/powerpoint/2010/main" val="3976792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39700" y="-101600"/>
            <a:ext cx="11239500" cy="6432531"/>
          </a:xfrm>
          <a:prstGeom prst="rect">
            <a:avLst/>
          </a:prstGeom>
          <a:noFill/>
        </p:spPr>
        <p:txBody>
          <a:bodyPr wrap="square" rtlCol="0">
            <a:spAutoFit/>
          </a:bodyPr>
          <a:lstStyle/>
          <a:p>
            <a:r>
              <a:rPr lang="fr-FR" sz="2400" b="1" dirty="0" smtClean="0"/>
              <a:t>Sommaire </a:t>
            </a:r>
            <a:r>
              <a:rPr lang="fr-FR" sz="2400" b="1" dirty="0"/>
              <a:t>des </a:t>
            </a:r>
            <a:r>
              <a:rPr lang="fr-FR" sz="2400" b="1" dirty="0" smtClean="0"/>
              <a:t>activités </a:t>
            </a:r>
            <a:r>
              <a:rPr lang="fr-FR" sz="1200" b="1" dirty="0" smtClean="0"/>
              <a:t>(feuille de sommaire à distribuer)</a:t>
            </a:r>
            <a:endParaRPr lang="fr-FR" sz="2400" b="1" dirty="0" smtClean="0"/>
          </a:p>
          <a:p>
            <a:endParaRPr lang="en-GB" sz="2400" dirty="0"/>
          </a:p>
          <a:p>
            <a:r>
              <a:rPr lang="fr-FR" b="1" dirty="0" smtClean="0"/>
              <a:t>I </a:t>
            </a:r>
            <a:r>
              <a:rPr lang="fr-FR" b="1" dirty="0"/>
              <a:t>Perfectionnement en lecture. Compréhension de l'implicite, </a:t>
            </a:r>
            <a:r>
              <a:rPr lang="fr-FR" b="1" dirty="0" smtClean="0"/>
              <a:t>inférences</a:t>
            </a:r>
          </a:p>
          <a:p>
            <a:endParaRPr lang="en-GB" dirty="0"/>
          </a:p>
          <a:p>
            <a:r>
              <a:rPr lang="fr-FR" b="1" dirty="0" smtClean="0"/>
              <a:t>II </a:t>
            </a:r>
            <a:r>
              <a:rPr lang="fr-FR" b="1" dirty="0"/>
              <a:t>Partager la perception de l’implicite, Quelques idées </a:t>
            </a:r>
            <a:r>
              <a:rPr lang="fr-FR" b="1" dirty="0" smtClean="0"/>
              <a:t>d’activités</a:t>
            </a:r>
          </a:p>
          <a:p>
            <a:endParaRPr lang="en-GB" dirty="0"/>
          </a:p>
          <a:p>
            <a:r>
              <a:rPr lang="fr-FR" b="1" dirty="0" smtClean="0"/>
              <a:t>III </a:t>
            </a:r>
            <a:r>
              <a:rPr lang="fr-FR" b="1" dirty="0"/>
              <a:t>Réaliser des inférences et prendre conscience de l’activité mentale liée à la compréhension des informations implicites (CM1 / CM2) </a:t>
            </a:r>
            <a:r>
              <a:rPr lang="fr-FR" b="1" dirty="0" smtClean="0"/>
              <a:t>Exemples d’exercices</a:t>
            </a:r>
          </a:p>
          <a:p>
            <a:endParaRPr lang="en-GB" dirty="0"/>
          </a:p>
          <a:p>
            <a:r>
              <a:rPr lang="fr-FR" b="1" dirty="0" smtClean="0"/>
              <a:t>IV </a:t>
            </a:r>
            <a:r>
              <a:rPr lang="fr-FR" b="1" dirty="0"/>
              <a:t>Réaliser des inférences à partir de textes </a:t>
            </a:r>
            <a:r>
              <a:rPr lang="fr-FR" b="1" dirty="0" smtClean="0"/>
              <a:t>poétiques</a:t>
            </a:r>
          </a:p>
          <a:p>
            <a:endParaRPr lang="en-GB" dirty="0"/>
          </a:p>
          <a:p>
            <a:r>
              <a:rPr lang="fr-FR" b="1" dirty="0" smtClean="0"/>
              <a:t>V </a:t>
            </a:r>
            <a:r>
              <a:rPr lang="fr-FR" b="1" dirty="0"/>
              <a:t>Maîtrise des relations anaphoriques, développer le repérage des référents derrière les substituts lexicaux (CE2 / CM)</a:t>
            </a:r>
            <a:endParaRPr lang="en-GB" dirty="0"/>
          </a:p>
          <a:p>
            <a:endParaRPr lang="fr-FR" b="1" dirty="0"/>
          </a:p>
          <a:p>
            <a:r>
              <a:rPr lang="fr-FR" b="1" dirty="0" smtClean="0"/>
              <a:t>VI </a:t>
            </a:r>
            <a:r>
              <a:rPr lang="fr-FR" b="1" dirty="0"/>
              <a:t>Repérages des substituts anaphoriques et activités de production d’anaphores (CM1 / CM2</a:t>
            </a:r>
            <a:r>
              <a:rPr lang="fr-FR" b="1" dirty="0" smtClean="0"/>
              <a:t>)</a:t>
            </a:r>
          </a:p>
          <a:p>
            <a:endParaRPr lang="en-GB" dirty="0"/>
          </a:p>
          <a:p>
            <a:r>
              <a:rPr lang="fr-FR" b="1" dirty="0" smtClean="0"/>
              <a:t>VII </a:t>
            </a:r>
            <a:r>
              <a:rPr lang="fr-FR" b="1" dirty="0"/>
              <a:t>Compréhension du sens </a:t>
            </a:r>
            <a:r>
              <a:rPr lang="fr-FR" b="1" dirty="0" smtClean="0"/>
              <a:t>local</a:t>
            </a:r>
          </a:p>
          <a:p>
            <a:endParaRPr lang="en-GB" dirty="0"/>
          </a:p>
          <a:p>
            <a:r>
              <a:rPr lang="fr-FR" b="1" dirty="0" smtClean="0"/>
              <a:t>VIII </a:t>
            </a:r>
            <a:r>
              <a:rPr lang="fr-FR" b="1" dirty="0"/>
              <a:t>Confusion dans les références aux </a:t>
            </a:r>
            <a:r>
              <a:rPr lang="fr-FR" b="1" dirty="0" smtClean="0"/>
              <a:t>personnages</a:t>
            </a:r>
          </a:p>
          <a:p>
            <a:r>
              <a:rPr lang="fr-FR" b="1" dirty="0"/>
              <a:t>	</a:t>
            </a:r>
            <a:endParaRPr lang="en-GB" dirty="0"/>
          </a:p>
          <a:p>
            <a:r>
              <a:rPr lang="fr-FR" b="1" dirty="0" smtClean="0"/>
              <a:t>IX </a:t>
            </a:r>
            <a:r>
              <a:rPr lang="fr-FR" b="1" dirty="0"/>
              <a:t>Faut-il travailler particulièrement les pronoms ?</a:t>
            </a:r>
            <a:endParaRPr lang="en-GB" dirty="0"/>
          </a:p>
          <a:p>
            <a:pPr algn="ctr">
              <a:lnSpc>
                <a:spcPct val="90000"/>
              </a:lnSpc>
            </a:pPr>
            <a:endParaRPr lang="fr-FR" sz="2400" b="1" dirty="0" smtClean="0">
              <a:solidFill>
                <a:srgbClr val="3691AA">
                  <a:lumMod val="75000"/>
                </a:srgbClr>
              </a:solidFill>
            </a:endParaRPr>
          </a:p>
        </p:txBody>
      </p:sp>
    </p:spTree>
    <p:extLst>
      <p:ext uri="{BB962C8B-B14F-4D97-AF65-F5344CB8AC3E}">
        <p14:creationId xmlns:p14="http://schemas.microsoft.com/office/powerpoint/2010/main" val="25655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96900" y="298939"/>
            <a:ext cx="10909300" cy="990600"/>
          </a:xfrm>
        </p:spPr>
        <p:txBody>
          <a:bodyPr>
            <a:normAutofit/>
          </a:bodyPr>
          <a:lstStyle/>
          <a:p>
            <a:pPr algn="l"/>
            <a:r>
              <a:rPr lang="fr-FR" b="1" dirty="0"/>
              <a:t>I Perfectionnement en lecture. Compréhension de l'implicite, </a:t>
            </a:r>
            <a:r>
              <a:rPr lang="fr-FR" b="1" dirty="0" smtClean="0"/>
              <a:t>inférences</a:t>
            </a:r>
            <a:endParaRPr lang="en-GB" dirty="0"/>
          </a:p>
        </p:txBody>
      </p:sp>
      <p:sp>
        <p:nvSpPr>
          <p:cNvPr id="5" name="Rectangle 4"/>
          <p:cNvSpPr/>
          <p:nvPr/>
        </p:nvSpPr>
        <p:spPr>
          <a:xfrm>
            <a:off x="533400" y="1497736"/>
            <a:ext cx="9880600" cy="1754327"/>
          </a:xfrm>
          <a:prstGeom prst="rect">
            <a:avLst/>
          </a:prstGeom>
        </p:spPr>
        <p:txBody>
          <a:bodyPr wrap="square">
            <a:spAutoFit/>
          </a:bodyPr>
          <a:lstStyle/>
          <a:p>
            <a:pPr marL="342900" indent="-342900">
              <a:buAutoNum type="arabicPeriod"/>
            </a:pPr>
            <a:r>
              <a:rPr lang="fr-FR" b="1" dirty="0" smtClean="0"/>
              <a:t>Rapprocher </a:t>
            </a:r>
            <a:r>
              <a:rPr lang="fr-FR" b="1" dirty="0"/>
              <a:t>des éléments du </a:t>
            </a:r>
            <a:r>
              <a:rPr lang="fr-FR" b="1" dirty="0" smtClean="0"/>
              <a:t>texte</a:t>
            </a:r>
          </a:p>
          <a:p>
            <a:endParaRPr lang="en-GB" dirty="0"/>
          </a:p>
          <a:p>
            <a:r>
              <a:rPr lang="fr-FR" dirty="0"/>
              <a:t>Exemples de deux textes courts </a:t>
            </a:r>
            <a:r>
              <a:rPr lang="fr-FR" dirty="0" smtClean="0"/>
              <a:t>qui </a:t>
            </a:r>
            <a:r>
              <a:rPr lang="fr-FR" dirty="0"/>
              <a:t>sont taillés sur mesure pour que la question finale oblige à inférer. On remarque que cela implique une </a:t>
            </a:r>
            <a:r>
              <a:rPr lang="fr-FR" b="1" dirty="0"/>
              <a:t>attitude mentale active où le lecteur construit le sens</a:t>
            </a:r>
            <a:r>
              <a:rPr lang="fr-FR" dirty="0"/>
              <a:t>, et ne se contente pas de "l'absorber". </a:t>
            </a:r>
            <a:r>
              <a:rPr lang="fr-FR" dirty="0" smtClean="0"/>
              <a:t> (voir textes sur document support)</a:t>
            </a:r>
          </a:p>
          <a:p>
            <a:endParaRPr lang="en-US" dirty="0"/>
          </a:p>
        </p:txBody>
      </p:sp>
    </p:spTree>
    <p:extLst>
      <p:ext uri="{BB962C8B-B14F-4D97-AF65-F5344CB8AC3E}">
        <p14:creationId xmlns:p14="http://schemas.microsoft.com/office/powerpoint/2010/main" val="204358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520700" y="982345"/>
            <a:ext cx="10502900" cy="4801315"/>
          </a:xfrm>
          <a:prstGeom prst="rect">
            <a:avLst/>
          </a:prstGeom>
        </p:spPr>
        <p:txBody>
          <a:bodyPr wrap="square">
            <a:spAutoFit/>
          </a:bodyPr>
          <a:lstStyle/>
          <a:p>
            <a:r>
              <a:rPr lang="fr-FR" b="1" dirty="0"/>
              <a:t>2. Le chaînon manquant</a:t>
            </a:r>
            <a:endParaRPr lang="en-GB" dirty="0"/>
          </a:p>
          <a:p>
            <a:r>
              <a:rPr lang="fr-FR" dirty="0"/>
              <a:t>Pour conforter cette </a:t>
            </a:r>
            <a:r>
              <a:rPr lang="fr-FR" dirty="0" smtClean="0"/>
              <a:t>habitude (avoir une </a:t>
            </a:r>
            <a:r>
              <a:rPr lang="fr-FR" b="1" dirty="0" smtClean="0"/>
              <a:t>attitude </a:t>
            </a:r>
            <a:r>
              <a:rPr lang="fr-FR" b="1" dirty="0"/>
              <a:t>mentale active où le lecteur construit le </a:t>
            </a:r>
            <a:r>
              <a:rPr lang="fr-FR" b="1" dirty="0" smtClean="0"/>
              <a:t>sens)</a:t>
            </a:r>
            <a:r>
              <a:rPr lang="fr-FR" dirty="0" smtClean="0"/>
              <a:t>, </a:t>
            </a:r>
            <a:r>
              <a:rPr lang="fr-FR" dirty="0"/>
              <a:t>on peut pratiquer régulièrement un autre exercice. On propose deux phrases sans liaison apparente, et il s'agira de justifier l'enchaînement. Chaque fois, la question sera : </a:t>
            </a:r>
            <a:r>
              <a:rPr lang="fr-FR" b="1" dirty="0"/>
              <a:t>quel rapport ? </a:t>
            </a:r>
            <a:r>
              <a:rPr lang="fr-FR" dirty="0"/>
              <a:t>Même les réponses apparemment illogiques intéresseront le professeur, ou seront commentées par le groupe d'enfants</a:t>
            </a:r>
            <a:r>
              <a:rPr lang="fr-FR" dirty="0" smtClean="0"/>
              <a:t>.</a:t>
            </a:r>
          </a:p>
          <a:p>
            <a:endParaRPr lang="en-GB" dirty="0"/>
          </a:p>
          <a:p>
            <a:r>
              <a:rPr lang="fr-FR" b="1" i="1" dirty="0"/>
              <a:t>Quel rapport ?</a:t>
            </a:r>
            <a:endParaRPr lang="en-GB" dirty="0"/>
          </a:p>
          <a:p>
            <a:pPr lvl="0"/>
            <a:r>
              <a:rPr lang="fr-FR" i="1" dirty="0"/>
              <a:t>Il ne neigeait pas encore. Jean Michel proposa de faire les courses.</a:t>
            </a:r>
            <a:endParaRPr lang="en-GB" dirty="0"/>
          </a:p>
          <a:p>
            <a:pPr lvl="0"/>
            <a:r>
              <a:rPr lang="fr-FR" i="1" dirty="0"/>
              <a:t>Après l'accident, Daniel ne pouvait plus marcher. Antoinette a quitté son travail.</a:t>
            </a:r>
            <a:endParaRPr lang="en-GB" dirty="0"/>
          </a:p>
          <a:p>
            <a:pPr lvl="0"/>
            <a:r>
              <a:rPr lang="fr-FR" i="1" dirty="0"/>
              <a:t>A la télévision, on parlait des élections. Papa se mit à chercher fébrilement dans son portefeuille.</a:t>
            </a:r>
            <a:endParaRPr lang="en-GB" dirty="0"/>
          </a:p>
          <a:p>
            <a:endParaRPr lang="fr-FR" dirty="0" smtClean="0"/>
          </a:p>
          <a:p>
            <a:r>
              <a:rPr lang="fr-FR" dirty="0" smtClean="0"/>
              <a:t>On </a:t>
            </a:r>
            <a:r>
              <a:rPr lang="fr-FR" dirty="0"/>
              <a:t>peut </a:t>
            </a:r>
            <a:r>
              <a:rPr lang="fr-FR" dirty="0" smtClean="0"/>
              <a:t>également envisager </a:t>
            </a:r>
            <a:r>
              <a:rPr lang="fr-FR" dirty="0"/>
              <a:t>de tirer deux phrases au hasard</a:t>
            </a:r>
            <a:r>
              <a:rPr lang="fr-FR" dirty="0" smtClean="0"/>
              <a:t>.</a:t>
            </a:r>
          </a:p>
          <a:p>
            <a:endParaRPr lang="en-GB" dirty="0"/>
          </a:p>
          <a:p>
            <a:r>
              <a:rPr lang="fr-FR" dirty="0"/>
              <a:t>Ce qui est important est de faire </a:t>
            </a:r>
            <a:r>
              <a:rPr lang="fr-FR" b="1" dirty="0"/>
              <a:t>acquérir un "geste mental" </a:t>
            </a:r>
            <a:r>
              <a:rPr lang="fr-FR" dirty="0"/>
              <a:t>qui devra devenir spontané : </a:t>
            </a:r>
            <a:r>
              <a:rPr lang="fr-FR" b="1" dirty="0"/>
              <a:t>établir la liaison entre les segments d'un texte qui doivent s'enchaîner, s'inquiéter de la cohésion. C'est un aspect du comportement actif du lecteur.</a:t>
            </a:r>
            <a:endParaRPr lang="en-GB" dirty="0"/>
          </a:p>
        </p:txBody>
      </p:sp>
      <p:sp>
        <p:nvSpPr>
          <p:cNvPr id="5" name="Sous-titre 2"/>
          <p:cNvSpPr>
            <a:spLocks noGrp="1"/>
          </p:cNvSpPr>
          <p:nvPr>
            <p:ph type="subTitle" idx="1"/>
          </p:nvPr>
        </p:nvSpPr>
        <p:spPr>
          <a:xfrm>
            <a:off x="596900" y="298939"/>
            <a:ext cx="10909300" cy="990600"/>
          </a:xfrm>
        </p:spPr>
        <p:txBody>
          <a:bodyPr>
            <a:normAutofit/>
          </a:bodyPr>
          <a:lstStyle/>
          <a:p>
            <a:pPr algn="l"/>
            <a:r>
              <a:rPr lang="fr-FR" b="1" dirty="0"/>
              <a:t>I Perfectionnement en lecture. Compréhension de l'implicite, </a:t>
            </a:r>
            <a:r>
              <a:rPr lang="fr-FR" b="1" dirty="0" smtClean="0"/>
              <a:t>inférences</a:t>
            </a:r>
            <a:endParaRPr lang="en-GB" dirty="0"/>
          </a:p>
        </p:txBody>
      </p:sp>
    </p:spTree>
    <p:extLst>
      <p:ext uri="{BB962C8B-B14F-4D97-AF65-F5344CB8AC3E}">
        <p14:creationId xmlns:p14="http://schemas.microsoft.com/office/powerpoint/2010/main" val="166160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116737"/>
            <a:ext cx="9639300" cy="4524316"/>
          </a:xfrm>
          <a:prstGeom prst="rect">
            <a:avLst/>
          </a:prstGeom>
        </p:spPr>
        <p:txBody>
          <a:bodyPr wrap="square">
            <a:spAutoFit/>
          </a:bodyPr>
          <a:lstStyle/>
          <a:p>
            <a:r>
              <a:rPr lang="fr-FR" b="1" dirty="0"/>
              <a:t>3. Entraînement à l’inférence (CE2), exemples d’exercices </a:t>
            </a:r>
            <a:r>
              <a:rPr lang="fr-FR" b="1" dirty="0" smtClean="0"/>
              <a:t> (voir document support):</a:t>
            </a:r>
            <a:endParaRPr lang="en-GB" dirty="0"/>
          </a:p>
          <a:p>
            <a:r>
              <a:rPr lang="fr-FR" b="1" dirty="0"/>
              <a:t/>
            </a:r>
            <a:br>
              <a:rPr lang="fr-FR" b="1" dirty="0"/>
            </a:br>
            <a:r>
              <a:rPr lang="fr-FR" b="1" dirty="0"/>
              <a:t>1) Retrouver qui parle dans un texte et justifier sa réponse.</a:t>
            </a:r>
            <a:br>
              <a:rPr lang="fr-FR" b="1" dirty="0"/>
            </a:br>
            <a:r>
              <a:rPr lang="fr-FR" b="1" dirty="0"/>
              <a:t>2) Produire un écrit sur le modèle proposé</a:t>
            </a:r>
            <a:r>
              <a:rPr lang="fr-FR" b="1" dirty="0" smtClean="0"/>
              <a:t>.</a:t>
            </a:r>
          </a:p>
          <a:p>
            <a:endParaRPr lang="fr-FR" b="1" dirty="0"/>
          </a:p>
          <a:p>
            <a:endParaRPr lang="fr-FR" b="1" dirty="0"/>
          </a:p>
          <a:p>
            <a:endParaRPr lang="fr-FR" b="1" dirty="0" smtClean="0"/>
          </a:p>
          <a:p>
            <a:r>
              <a:rPr lang="fr-FR" dirty="0"/>
              <a:t>On ne peut attendre des résultats rapides à partir de ces seuls exercices, supports de taille réduite. D'autre part, trouver le lien en étudiant un texte "à l'arrêt" n'est pas la même opération que de le réaliser spontanément pendant la lecture. Aussi, pour la mise en place d'habitudes durables, on s'appuiera en même temps sur la pratique régulière des ateliers de questionnement de texte. </a:t>
            </a:r>
            <a:endParaRPr lang="en-GB" dirty="0"/>
          </a:p>
          <a:p>
            <a:endParaRPr lang="fr-FR" b="1" dirty="0"/>
          </a:p>
          <a:p>
            <a:endParaRPr lang="fr-FR" b="1" dirty="0" smtClean="0"/>
          </a:p>
          <a:p>
            <a:endParaRPr lang="en-GB" dirty="0"/>
          </a:p>
        </p:txBody>
      </p:sp>
      <p:sp>
        <p:nvSpPr>
          <p:cNvPr id="5" name="Sous-titre 2"/>
          <p:cNvSpPr>
            <a:spLocks noGrp="1"/>
          </p:cNvSpPr>
          <p:nvPr>
            <p:ph type="subTitle" idx="1"/>
          </p:nvPr>
        </p:nvSpPr>
        <p:spPr>
          <a:xfrm>
            <a:off x="596900" y="298939"/>
            <a:ext cx="10909300" cy="990600"/>
          </a:xfrm>
        </p:spPr>
        <p:txBody>
          <a:bodyPr>
            <a:normAutofit/>
          </a:bodyPr>
          <a:lstStyle/>
          <a:p>
            <a:pPr algn="l"/>
            <a:r>
              <a:rPr lang="fr-FR" b="1" dirty="0"/>
              <a:t>I Perfectionnement en lecture. Compréhension de l'implicite, </a:t>
            </a:r>
            <a:r>
              <a:rPr lang="fr-FR" b="1" dirty="0" smtClean="0"/>
              <a:t>inférences</a:t>
            </a:r>
            <a:endParaRPr lang="en-GB" dirty="0"/>
          </a:p>
        </p:txBody>
      </p:sp>
    </p:spTree>
    <p:extLst>
      <p:ext uri="{BB962C8B-B14F-4D97-AF65-F5344CB8AC3E}">
        <p14:creationId xmlns:p14="http://schemas.microsoft.com/office/powerpoint/2010/main" val="3135802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fontScale="92500"/>
          </a:bodyPr>
          <a:lstStyle/>
          <a:p>
            <a:r>
              <a:rPr lang="fr-FR" b="1" dirty="0"/>
              <a:t>II Partager la perception de l’implicite, Quelques idées d’activités</a:t>
            </a:r>
            <a:endParaRPr lang="en-GB" dirty="0"/>
          </a:p>
          <a:p>
            <a:endParaRPr lang="fr-FR" dirty="0" smtClean="0"/>
          </a:p>
        </p:txBody>
      </p:sp>
      <p:sp>
        <p:nvSpPr>
          <p:cNvPr id="2" name="Rectangle 1"/>
          <p:cNvSpPr/>
          <p:nvPr/>
        </p:nvSpPr>
        <p:spPr>
          <a:xfrm>
            <a:off x="419100" y="728852"/>
            <a:ext cx="11010900" cy="5355313"/>
          </a:xfrm>
          <a:prstGeom prst="rect">
            <a:avLst/>
          </a:prstGeom>
        </p:spPr>
        <p:txBody>
          <a:bodyPr wrap="square">
            <a:spAutoFit/>
          </a:bodyPr>
          <a:lstStyle/>
          <a:p>
            <a:r>
              <a:rPr lang="fr-FR" dirty="0"/>
              <a:t>1- </a:t>
            </a:r>
            <a:r>
              <a:rPr lang="fr-FR" b="1" dirty="0"/>
              <a:t>A partir de tous types de lecture (collective ou individuelle, de l’enseignant ou des élèves) cycles 1, 2, 3</a:t>
            </a:r>
            <a:endParaRPr lang="en-GB" dirty="0"/>
          </a:p>
          <a:p>
            <a:pPr lvl="0"/>
            <a:r>
              <a:rPr lang="fr-FR" u="sng" dirty="0"/>
              <a:t>Questionnaire oral ou écrit</a:t>
            </a:r>
            <a:r>
              <a:rPr lang="fr-FR" dirty="0"/>
              <a:t> : </a:t>
            </a:r>
            <a:br>
              <a:rPr lang="fr-FR" dirty="0"/>
            </a:br>
            <a:r>
              <a:rPr lang="fr-FR" dirty="0"/>
              <a:t>Après quelques questions « fermées », qui appellent une lecture explicite et une seule réponse,  (Combien y-a-t-il d’enfants dans l’histoire, lequel arrive à résoudre le problème… ?),  on posera des questions « ouvertes », </a:t>
            </a:r>
            <a:r>
              <a:rPr lang="fr-FR" dirty="0" smtClean="0"/>
              <a:t>pour une lecture </a:t>
            </a:r>
            <a:r>
              <a:rPr lang="fr-FR" dirty="0"/>
              <a:t>implicite qui appellent des réponses diverses : </a:t>
            </a:r>
            <a:r>
              <a:rPr lang="fr-FR" b="1" dirty="0"/>
              <a:t>Auquel des enfants t’identifies-tu et pourquoi ? Est-ce </a:t>
            </a:r>
            <a:r>
              <a:rPr lang="fr-FR" b="1" dirty="0" smtClean="0"/>
              <a:t>que l’on </a:t>
            </a:r>
            <a:r>
              <a:rPr lang="fr-FR" b="1" dirty="0"/>
              <a:t>aurait pu s’y prendre autrement pour résoudre le problème - comment ? Qu’est ce qui t’a plu ou déplu dans cette histoire et pourquoi ?.</a:t>
            </a:r>
            <a:br>
              <a:rPr lang="fr-FR" b="1" dirty="0"/>
            </a:br>
            <a:r>
              <a:rPr lang="fr-FR" b="1" dirty="0"/>
              <a:t>La correction de ce type de questions portera alors non sur le contenu mais sur la façon d’exprimer sa pensée ce qui est très important pour la notion d’écrit : </a:t>
            </a:r>
            <a:r>
              <a:rPr lang="fr-FR" dirty="0"/>
              <a:t>trop souvent les élèves et l’enseignant s’attachent plus au fond : réponse exacte qu’à la forme. </a:t>
            </a:r>
            <a:endParaRPr lang="en-GB" dirty="0"/>
          </a:p>
          <a:p>
            <a:r>
              <a:rPr lang="fr-FR" dirty="0"/>
              <a:t> </a:t>
            </a:r>
            <a:endParaRPr lang="en-GB" dirty="0"/>
          </a:p>
          <a:p>
            <a:r>
              <a:rPr lang="fr-FR" u="sng" dirty="0"/>
              <a:t>Cahier de lectures personnelles</a:t>
            </a:r>
            <a:r>
              <a:rPr lang="fr-FR" dirty="0"/>
              <a:t> : </a:t>
            </a:r>
            <a:br>
              <a:rPr lang="fr-FR" dirty="0"/>
            </a:br>
            <a:r>
              <a:rPr lang="fr-FR" dirty="0"/>
              <a:t>Ce cahier commencé très </a:t>
            </a:r>
            <a:r>
              <a:rPr lang="fr-FR" dirty="0" smtClean="0"/>
              <a:t>tôt, il </a:t>
            </a:r>
            <a:r>
              <a:rPr lang="fr-FR" dirty="0"/>
              <a:t>peut suivre l’enfant tout au long de sa scolarité ; il ne s’agit pas de raconter les livres lus (ou entendus) mais de les noter (titre, auteur, illustrateur, éditeur), de les illustrer (en reproduisant une illustration ou en recopiant un passage de texte qui plaît particulièrement), de dire ce que l’on en pense en argumentant. Pour les maternelles on donnera des catalogues éditeurs aux élèves et ils rechercheront les couvertures des livres, ils les découperont et colleront dans leur cahier, petit à petit ils recopieront le titre, l’auteur… </a:t>
            </a:r>
            <a:endParaRPr lang="en-US" dirty="0"/>
          </a:p>
        </p:txBody>
      </p:sp>
    </p:spTree>
    <p:extLst>
      <p:ext uri="{BB962C8B-B14F-4D97-AF65-F5344CB8AC3E}">
        <p14:creationId xmlns:p14="http://schemas.microsoft.com/office/powerpoint/2010/main" val="690099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609600" y="1420336"/>
            <a:ext cx="9690100" cy="1200329"/>
          </a:xfrm>
          <a:prstGeom prst="rect">
            <a:avLst/>
          </a:prstGeom>
        </p:spPr>
        <p:txBody>
          <a:bodyPr wrap="square">
            <a:spAutoFit/>
          </a:bodyPr>
          <a:lstStyle/>
          <a:p>
            <a:r>
              <a:rPr lang="en-GB" b="1" dirty="0"/>
              <a:t> </a:t>
            </a:r>
            <a:r>
              <a:rPr lang="fr-FR" b="1" dirty="0"/>
              <a:t>2 - A partir d’une lecture suivie de l’enseignant</a:t>
            </a:r>
            <a:r>
              <a:rPr lang="fr-FR" dirty="0"/>
              <a:t> </a:t>
            </a:r>
            <a:endParaRPr lang="en-GB" dirty="0"/>
          </a:p>
          <a:p>
            <a:r>
              <a:rPr lang="fr-FR" dirty="0"/>
              <a:t>Ces moments de lecture orale de l’enseignant, ritualisés, théâtralisés sont très importants et permettent à chaque élève d’intérioriser la lecture : à la fin de chaque épisode on envisagera différentes suites possibles</a:t>
            </a:r>
            <a:r>
              <a:rPr lang="fr-FR" dirty="0" smtClean="0"/>
              <a:t>.</a:t>
            </a:r>
            <a:r>
              <a:rPr lang="fr-FR" dirty="0"/>
              <a:t> On peut faire également jouer les enfants le texte qu’ils lisent.</a:t>
            </a:r>
            <a:r>
              <a:rPr lang="fr-FR" dirty="0"/>
              <a:t> </a:t>
            </a:r>
            <a:endParaRPr lang="en-GB" dirty="0"/>
          </a:p>
        </p:txBody>
      </p:sp>
      <p:sp>
        <p:nvSpPr>
          <p:cNvPr id="5" name="Rectangle 4"/>
          <p:cNvSpPr/>
          <p:nvPr/>
        </p:nvSpPr>
        <p:spPr>
          <a:xfrm>
            <a:off x="647700" y="3136037"/>
            <a:ext cx="9347200" cy="1200329"/>
          </a:xfrm>
          <a:prstGeom prst="rect">
            <a:avLst/>
          </a:prstGeom>
        </p:spPr>
        <p:txBody>
          <a:bodyPr wrap="square">
            <a:spAutoFit/>
          </a:bodyPr>
          <a:lstStyle/>
          <a:p>
            <a:r>
              <a:rPr lang="fr-FR" b="1" dirty="0"/>
              <a:t>3- A partir de nombreux livres connus par les </a:t>
            </a:r>
            <a:r>
              <a:rPr lang="fr-FR" b="1" dirty="0" smtClean="0"/>
              <a:t>enfants</a:t>
            </a:r>
            <a:endParaRPr lang="en-GB" dirty="0"/>
          </a:p>
          <a:p>
            <a:r>
              <a:rPr lang="fr-FR" dirty="0"/>
              <a:t>J</a:t>
            </a:r>
            <a:r>
              <a:rPr lang="fr-FR" dirty="0" smtClean="0"/>
              <a:t>eu </a:t>
            </a:r>
            <a:r>
              <a:rPr lang="fr-FR" dirty="0"/>
              <a:t>« ça me fait penser à ». Il s’agit de placer à tour de rôle un livre à côté du précédent en disant le point commun que l’on y voit (format, auteur, illustration présentant des points communs, même héros, lieu proche…).</a:t>
            </a:r>
            <a:r>
              <a:rPr lang="en-GB" dirty="0"/>
              <a:t> </a:t>
            </a:r>
            <a:endParaRPr lang="en-US" dirty="0"/>
          </a:p>
        </p:txBody>
      </p:sp>
      <p:sp>
        <p:nvSpPr>
          <p:cNvPr id="6" name="Sous-titre 2"/>
          <p:cNvSpPr>
            <a:spLocks noGrp="1"/>
          </p:cNvSpPr>
          <p:nvPr>
            <p:ph type="subTitle" idx="1"/>
          </p:nvPr>
        </p:nvSpPr>
        <p:spPr>
          <a:xfrm>
            <a:off x="685800" y="298450"/>
            <a:ext cx="10209213" cy="990600"/>
          </a:xfrm>
        </p:spPr>
        <p:txBody>
          <a:bodyPr>
            <a:normAutofit/>
          </a:bodyPr>
          <a:lstStyle/>
          <a:p>
            <a:r>
              <a:rPr lang="fr-FR" b="1" dirty="0"/>
              <a:t>II Partager la perception de l’implicite, Quelques idées d’activités</a:t>
            </a:r>
            <a:endParaRPr lang="en-GB" dirty="0"/>
          </a:p>
          <a:p>
            <a:endParaRPr lang="fr-FR" dirty="0" smtClean="0"/>
          </a:p>
        </p:txBody>
      </p:sp>
    </p:spTree>
    <p:extLst>
      <p:ext uri="{BB962C8B-B14F-4D97-AF65-F5344CB8AC3E}">
        <p14:creationId xmlns:p14="http://schemas.microsoft.com/office/powerpoint/2010/main" val="114870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20700" y="298939"/>
            <a:ext cx="10374649" cy="990600"/>
          </a:xfrm>
        </p:spPr>
        <p:txBody>
          <a:bodyPr>
            <a:normAutofit/>
          </a:bodyPr>
          <a:lstStyle/>
          <a:p>
            <a:r>
              <a:rPr lang="fr-FR" b="1" dirty="0"/>
              <a:t>III Réaliser des inférences et prendre conscience de l’activité mentale liée à la compréhension des informations implicites (CM1 / CM2) Exemple d’exercices</a:t>
            </a:r>
            <a:r>
              <a:rPr lang="fr-FR" dirty="0"/>
              <a:t> </a:t>
            </a:r>
            <a:r>
              <a:rPr lang="en-GB" dirty="0"/>
              <a:t> </a:t>
            </a:r>
            <a:endParaRPr lang="fr-FR" dirty="0" smtClean="0"/>
          </a:p>
        </p:txBody>
      </p:sp>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1511300" y="1318736"/>
            <a:ext cx="9359900" cy="3416320"/>
          </a:xfrm>
          <a:prstGeom prst="rect">
            <a:avLst/>
          </a:prstGeom>
        </p:spPr>
        <p:txBody>
          <a:bodyPr wrap="square">
            <a:spAutoFit/>
          </a:bodyPr>
          <a:lstStyle/>
          <a:p>
            <a:r>
              <a:rPr lang="fr-FR" i="1" dirty="0" smtClean="0"/>
              <a:t>1 </a:t>
            </a:r>
            <a:r>
              <a:rPr lang="fr-FR" b="1" dirty="0"/>
              <a:t>Réalisation d’inférences</a:t>
            </a:r>
            <a:r>
              <a:rPr lang="en-GB" dirty="0"/>
              <a:t> </a:t>
            </a:r>
            <a:endParaRPr lang="fr-FR" i="1" dirty="0" smtClean="0"/>
          </a:p>
          <a:p>
            <a:r>
              <a:rPr lang="fr-FR" i="1" dirty="0" smtClean="0"/>
              <a:t>La </a:t>
            </a:r>
            <a:r>
              <a:rPr lang="fr-FR" i="1" dirty="0"/>
              <a:t>question posée oblige l’élève à mettre en relation les informations implicites dans les courts textes proposés. </a:t>
            </a:r>
            <a:endParaRPr lang="en-GB" dirty="0"/>
          </a:p>
          <a:p>
            <a:r>
              <a:rPr lang="fr-FR" i="1" dirty="0"/>
              <a:t>Le fait de souligner les mots qui permettent de répondre à la question vise la prise de conscience de l’activité du lecteur.</a:t>
            </a:r>
            <a:r>
              <a:rPr lang="en-GB" dirty="0"/>
              <a:t> </a:t>
            </a:r>
            <a:endParaRPr lang="en-GB" dirty="0" smtClean="0"/>
          </a:p>
          <a:p>
            <a:endParaRPr lang="en-GB" dirty="0"/>
          </a:p>
          <a:p>
            <a:r>
              <a:rPr lang="fr-FR" dirty="0" smtClean="0"/>
              <a:t>Les textes proposés (voir document support) permettent de faire des inférences sur: un personnage, le narrateur, un objet, une action, un lieu</a:t>
            </a:r>
          </a:p>
          <a:p>
            <a:endParaRPr lang="fr-FR" dirty="0" smtClean="0"/>
          </a:p>
          <a:p>
            <a:r>
              <a:rPr lang="fr-FR" dirty="0" smtClean="0"/>
              <a:t>De manière explicite étendre cette stratégie à l’ensemble des textes.</a:t>
            </a:r>
          </a:p>
          <a:p>
            <a:endParaRPr lang="fr-FR" dirty="0" smtClean="0"/>
          </a:p>
          <a:p>
            <a:endParaRPr lang="en-US" dirty="0"/>
          </a:p>
        </p:txBody>
      </p:sp>
    </p:spTree>
    <p:extLst>
      <p:ext uri="{BB962C8B-B14F-4D97-AF65-F5344CB8AC3E}">
        <p14:creationId xmlns:p14="http://schemas.microsoft.com/office/powerpoint/2010/main" val="4184870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8000" y="1061135"/>
            <a:ext cx="10375900" cy="2585323"/>
          </a:xfrm>
          <a:prstGeom prst="rect">
            <a:avLst/>
          </a:prstGeom>
        </p:spPr>
        <p:txBody>
          <a:bodyPr wrap="square">
            <a:spAutoFit/>
          </a:bodyPr>
          <a:lstStyle/>
          <a:p>
            <a:r>
              <a:rPr lang="fr-FR" b="1" dirty="0"/>
              <a:t>2 Travail sur les pronoms et leurs référents implicites </a:t>
            </a:r>
            <a:endParaRPr lang="fr-FR" b="1" dirty="0" smtClean="0"/>
          </a:p>
          <a:p>
            <a:r>
              <a:rPr lang="fr-FR" i="1" dirty="0"/>
              <a:t>Parmi les stratégies de compréhension que développent les élèves, la recherche du référent des pronoms dans ce qui a déjà été lu (la phrase, le paragraphe, la page…) est importante. </a:t>
            </a:r>
            <a:endParaRPr lang="en-GB" dirty="0"/>
          </a:p>
          <a:p>
            <a:r>
              <a:rPr lang="fr-FR" i="1" dirty="0" smtClean="0"/>
              <a:t>Les exercices proposés (voir doc </a:t>
            </a:r>
            <a:r>
              <a:rPr lang="fr-FR" i="1" dirty="0"/>
              <a:t>s</a:t>
            </a:r>
            <a:r>
              <a:rPr lang="fr-FR" i="1" dirty="0" smtClean="0"/>
              <a:t>upport)  </a:t>
            </a:r>
            <a:r>
              <a:rPr lang="fr-FR" i="1" dirty="0"/>
              <a:t>ne </a:t>
            </a:r>
            <a:r>
              <a:rPr lang="fr-FR" i="1" dirty="0" smtClean="0"/>
              <a:t>proposent </a:t>
            </a:r>
            <a:r>
              <a:rPr lang="fr-FR" i="1" dirty="0"/>
              <a:t>pas cette recherche du référent : </a:t>
            </a:r>
            <a:r>
              <a:rPr lang="fr-FR" i="1" dirty="0" smtClean="0"/>
              <a:t>ils conduisent à développer une autre compétence :  l’élève doit </a:t>
            </a:r>
            <a:r>
              <a:rPr lang="fr-FR" i="1" dirty="0"/>
              <a:t>établir des liens logiques et à dévoiler l’implicite. </a:t>
            </a:r>
            <a:endParaRPr lang="en-GB" dirty="0"/>
          </a:p>
          <a:p>
            <a:endParaRPr lang="fr-FR" b="1" dirty="0" smtClean="0"/>
          </a:p>
          <a:p>
            <a:endParaRPr lang="fr-FR" b="1" dirty="0"/>
          </a:p>
          <a:p>
            <a:endParaRPr lang="en-US" dirty="0"/>
          </a:p>
        </p:txBody>
      </p:sp>
      <p:sp>
        <p:nvSpPr>
          <p:cNvPr id="4" name="Sous-titre 2"/>
          <p:cNvSpPr txBox="1">
            <a:spLocks/>
          </p:cNvSpPr>
          <p:nvPr/>
        </p:nvSpPr>
        <p:spPr>
          <a:xfrm>
            <a:off x="520700" y="171939"/>
            <a:ext cx="10374649" cy="990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r>
              <a:rPr lang="fr-FR" b="1" dirty="0" smtClean="0"/>
              <a:t>III Réaliser des inférences et </a:t>
            </a:r>
            <a:r>
              <a:rPr lang="fr-FR" b="1" dirty="0" smtClean="0"/>
              <a:t>FAIRE prendre </a:t>
            </a:r>
            <a:r>
              <a:rPr lang="fr-FR" b="1" dirty="0" smtClean="0"/>
              <a:t>conscience de l’activité mentale liée à la compréhension des informations implicites (CM1 / CM2) Exemple d’exercices</a:t>
            </a:r>
            <a:r>
              <a:rPr lang="fr-FR" dirty="0" smtClean="0"/>
              <a:t> </a:t>
            </a:r>
            <a:r>
              <a:rPr lang="en-GB" dirty="0" smtClean="0"/>
              <a:t> </a:t>
            </a:r>
            <a:endParaRPr lang="fr-FR" dirty="0" smtClean="0"/>
          </a:p>
        </p:txBody>
      </p:sp>
    </p:spTree>
    <p:extLst>
      <p:ext uri="{BB962C8B-B14F-4D97-AF65-F5344CB8AC3E}">
        <p14:creationId xmlns:p14="http://schemas.microsoft.com/office/powerpoint/2010/main" val="132444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endParaRPr lang="fr-FR" sz="1600" b="1" dirty="0"/>
          </a:p>
          <a:p>
            <a:endParaRPr lang="fr-FR" dirty="0"/>
          </a:p>
        </p:txBody>
      </p:sp>
      <p:sp>
        <p:nvSpPr>
          <p:cNvPr id="5" name="Content Placeholder 2"/>
          <p:cNvSpPr txBox="1">
            <a:spLocks/>
          </p:cNvSpPr>
          <p:nvPr/>
        </p:nvSpPr>
        <p:spPr>
          <a:xfrm>
            <a:off x="1272931" y="1196731"/>
            <a:ext cx="9373772" cy="3176954"/>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pPr algn="just">
              <a:buClr>
                <a:srgbClr val="3691AA">
                  <a:lumMod val="75000"/>
                </a:srgbClr>
              </a:buClr>
            </a:pPr>
            <a:r>
              <a:rPr lang="fr-FR" sz="2800" noProof="1" smtClean="0">
                <a:solidFill>
                  <a:srgbClr val="3691AA">
                    <a:lumMod val="75000"/>
                  </a:srgbClr>
                </a:solidFill>
              </a:rPr>
              <a:t>   </a:t>
            </a:r>
          </a:p>
          <a:p>
            <a:pPr algn="just">
              <a:buClr>
                <a:srgbClr val="3691AA">
                  <a:lumMod val="75000"/>
                </a:srgbClr>
              </a:buClr>
            </a:pPr>
            <a:endParaRPr lang="fr-FR" sz="2800" noProof="1" smtClean="0">
              <a:solidFill>
                <a:srgbClr val="3691AA">
                  <a:lumMod val="75000"/>
                </a:srgbClr>
              </a:solidFill>
            </a:endParaRPr>
          </a:p>
          <a:p>
            <a:pPr>
              <a:buClr>
                <a:srgbClr val="3691AA">
                  <a:lumMod val="75000"/>
                </a:srgbClr>
              </a:buClr>
            </a:pPr>
            <a:r>
              <a:rPr lang="fr-FR" sz="3600" b="1" noProof="1" smtClean="0">
                <a:solidFill>
                  <a:srgbClr val="3691AA">
                    <a:lumMod val="75000"/>
                  </a:srgbClr>
                </a:solidFill>
              </a:rPr>
              <a:t>Travailler l’implicite et les inférences</a:t>
            </a:r>
          </a:p>
          <a:p>
            <a:r>
              <a:rPr lang="fr-FR" sz="3600" dirty="0">
                <a:cs typeface="Arial" charset="0"/>
              </a:rPr>
              <a:t>« Lire, c</a:t>
            </a:r>
            <a:r>
              <a:rPr lang="ja-JP" altLang="fr-FR" sz="3600" dirty="0">
                <a:latin typeface="Arial"/>
                <a:cs typeface="Arial" charset="0"/>
              </a:rPr>
              <a:t>’</a:t>
            </a:r>
            <a:r>
              <a:rPr lang="fr-FR" sz="3600" dirty="0">
                <a:cs typeface="Arial" charset="0"/>
              </a:rPr>
              <a:t>est comprendre » </a:t>
            </a:r>
          </a:p>
          <a:p>
            <a:r>
              <a:rPr lang="fr-FR" sz="3600" dirty="0">
                <a:cs typeface="Arial" charset="0"/>
              </a:rPr>
              <a:t>donc </a:t>
            </a:r>
          </a:p>
          <a:p>
            <a:r>
              <a:rPr lang="fr-FR" sz="3600" dirty="0">
                <a:cs typeface="Arial" charset="0"/>
              </a:rPr>
              <a:t>« Apprendre à lire, c</a:t>
            </a:r>
            <a:r>
              <a:rPr lang="ja-JP" altLang="fr-FR" sz="3600" dirty="0">
                <a:latin typeface="Arial"/>
                <a:cs typeface="Arial" charset="0"/>
              </a:rPr>
              <a:t>’</a:t>
            </a:r>
            <a:r>
              <a:rPr lang="fr-FR" sz="3600" dirty="0">
                <a:cs typeface="Arial" charset="0"/>
              </a:rPr>
              <a:t>est apprendre à comprendre »</a:t>
            </a:r>
          </a:p>
          <a:p>
            <a:pPr>
              <a:buClr>
                <a:srgbClr val="3691AA">
                  <a:lumMod val="75000"/>
                </a:srgbClr>
              </a:buClr>
            </a:pPr>
            <a:endParaRPr lang="fr-FR" sz="3600" b="1" noProof="1" smtClean="0">
              <a:solidFill>
                <a:srgbClr val="3691AA">
                  <a:lumMod val="75000"/>
                </a:srgbClr>
              </a:solidFill>
            </a:endParaRPr>
          </a:p>
          <a:p>
            <a:pPr algn="just">
              <a:buClr>
                <a:srgbClr val="3691AA">
                  <a:lumMod val="75000"/>
                </a:srgbClr>
              </a:buClr>
              <a:buFont typeface="Wingdings" pitchFamily="2" charset="2"/>
              <a:buChar char="Ø"/>
            </a:pPr>
            <a:endParaRPr lang="fr-FR" sz="2800" noProof="1" smtClean="0">
              <a:solidFill>
                <a:srgbClr val="3691AA">
                  <a:lumMod val="75000"/>
                </a:srgbClr>
              </a:solidFill>
            </a:endParaRPr>
          </a:p>
          <a:p>
            <a:pPr marL="45720" algn="l">
              <a:spcBef>
                <a:spcPts val="1800"/>
              </a:spcBef>
              <a:buClr>
                <a:srgbClr val="3691AA">
                  <a:lumMod val="75000"/>
                </a:srgbClr>
              </a:buClr>
            </a:pPr>
            <a:endParaRPr lang="fr-FR" sz="2000" noProof="1">
              <a:solidFill>
                <a:srgbClr val="3691AA">
                  <a:lumMod val="75000"/>
                </a:srgbClr>
              </a:solidFill>
              <a:latin typeface="Georgia"/>
            </a:endParaRPr>
          </a:p>
        </p:txBody>
      </p:sp>
    </p:spTree>
    <p:extLst>
      <p:ext uri="{BB962C8B-B14F-4D97-AF65-F5344CB8AC3E}">
        <p14:creationId xmlns:p14="http://schemas.microsoft.com/office/powerpoint/2010/main" val="1432074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r>
              <a:rPr lang="fr-FR" b="1" dirty="0"/>
              <a:t>IV Réaliser des inférences à partir de textes poétiques </a:t>
            </a:r>
            <a:endParaRPr lang="en-GB" dirty="0"/>
          </a:p>
          <a:p>
            <a:endParaRPr lang="fr-FR" dirty="0" smtClean="0"/>
          </a:p>
        </p:txBody>
      </p:sp>
      <p:sp>
        <p:nvSpPr>
          <p:cNvPr id="2" name="TextBox 1"/>
          <p:cNvSpPr txBox="1"/>
          <p:nvPr/>
        </p:nvSpPr>
        <p:spPr>
          <a:xfrm>
            <a:off x="304800" y="1384300"/>
            <a:ext cx="11361354" cy="374461"/>
          </a:xfrm>
          <a:prstGeom prst="rect">
            <a:avLst/>
          </a:prstGeom>
          <a:noFill/>
        </p:spPr>
        <p:txBody>
          <a:bodyPr wrap="none" rtlCol="0">
            <a:spAutoFit/>
          </a:bodyPr>
          <a:lstStyle/>
          <a:p>
            <a:pPr>
              <a:lnSpc>
                <a:spcPct val="90000"/>
              </a:lnSpc>
            </a:pPr>
            <a:r>
              <a:rPr lang="en-US" sz="2000" dirty="0" err="1" smtClean="0">
                <a:solidFill>
                  <a:schemeClr val="accent2"/>
                </a:solidFill>
              </a:rPr>
              <a:t>Voir</a:t>
            </a:r>
            <a:r>
              <a:rPr lang="en-US" sz="2000" dirty="0" smtClean="0">
                <a:solidFill>
                  <a:schemeClr val="accent2"/>
                </a:solidFill>
              </a:rPr>
              <a:t> le document support, </a:t>
            </a:r>
            <a:r>
              <a:rPr lang="en-US" sz="2000" dirty="0" err="1" smtClean="0">
                <a:solidFill>
                  <a:schemeClr val="accent2"/>
                </a:solidFill>
              </a:rPr>
              <a:t>il</a:t>
            </a:r>
            <a:r>
              <a:rPr lang="en-US" sz="2000" dirty="0" smtClean="0">
                <a:solidFill>
                  <a:schemeClr val="accent2"/>
                </a:solidFill>
              </a:rPr>
              <a:t> </a:t>
            </a:r>
            <a:r>
              <a:rPr lang="en-US" sz="2000" dirty="0" err="1" smtClean="0">
                <a:solidFill>
                  <a:schemeClr val="accent2"/>
                </a:solidFill>
              </a:rPr>
              <a:t>s’agit</a:t>
            </a:r>
            <a:r>
              <a:rPr lang="en-US" sz="2000" dirty="0" smtClean="0">
                <a:solidFill>
                  <a:schemeClr val="accent2"/>
                </a:solidFill>
              </a:rPr>
              <a:t> du </a:t>
            </a:r>
            <a:r>
              <a:rPr lang="en-US" sz="2000" dirty="0" err="1" smtClean="0">
                <a:solidFill>
                  <a:schemeClr val="accent2"/>
                </a:solidFill>
              </a:rPr>
              <a:t>même</a:t>
            </a:r>
            <a:r>
              <a:rPr lang="en-US" sz="2000" dirty="0" smtClean="0">
                <a:solidFill>
                  <a:schemeClr val="accent2"/>
                </a:solidFill>
              </a:rPr>
              <a:t> travail </a:t>
            </a:r>
            <a:r>
              <a:rPr lang="en-US" sz="2000" dirty="0" err="1" smtClean="0">
                <a:solidFill>
                  <a:schemeClr val="accent2"/>
                </a:solidFill>
              </a:rPr>
              <a:t>que</a:t>
            </a:r>
            <a:r>
              <a:rPr lang="en-US" sz="2000" dirty="0" smtClean="0">
                <a:solidFill>
                  <a:schemeClr val="accent2"/>
                </a:solidFill>
              </a:rPr>
              <a:t> </a:t>
            </a:r>
            <a:r>
              <a:rPr lang="en-US" sz="2000" dirty="0" err="1" smtClean="0">
                <a:solidFill>
                  <a:schemeClr val="accent2"/>
                </a:solidFill>
              </a:rPr>
              <a:t>précédemmant</a:t>
            </a:r>
            <a:r>
              <a:rPr lang="en-US" sz="2000" dirty="0" smtClean="0">
                <a:solidFill>
                  <a:schemeClr val="accent2"/>
                </a:solidFill>
              </a:rPr>
              <a:t>, </a:t>
            </a:r>
            <a:r>
              <a:rPr lang="en-US" sz="2000" dirty="0" err="1" smtClean="0">
                <a:solidFill>
                  <a:schemeClr val="accent2"/>
                </a:solidFill>
              </a:rPr>
              <a:t>à</a:t>
            </a:r>
            <a:r>
              <a:rPr lang="en-US" sz="2000" dirty="0" smtClean="0">
                <a:solidFill>
                  <a:schemeClr val="accent2"/>
                </a:solidFill>
              </a:rPr>
              <a:t> </a:t>
            </a:r>
            <a:r>
              <a:rPr lang="en-US" sz="2000" dirty="0" err="1" smtClean="0">
                <a:solidFill>
                  <a:schemeClr val="accent2"/>
                </a:solidFill>
              </a:rPr>
              <a:t>partir</a:t>
            </a:r>
            <a:r>
              <a:rPr lang="en-US" sz="2000" dirty="0" smtClean="0">
                <a:solidFill>
                  <a:schemeClr val="accent2"/>
                </a:solidFill>
              </a:rPr>
              <a:t> de </a:t>
            </a:r>
            <a:r>
              <a:rPr lang="en-US" sz="2000" dirty="0" err="1" smtClean="0">
                <a:solidFill>
                  <a:schemeClr val="accent2"/>
                </a:solidFill>
              </a:rPr>
              <a:t>textes</a:t>
            </a:r>
            <a:r>
              <a:rPr lang="en-US" sz="2000" dirty="0" smtClean="0">
                <a:solidFill>
                  <a:schemeClr val="accent2"/>
                </a:solidFill>
              </a:rPr>
              <a:t> </a:t>
            </a:r>
            <a:r>
              <a:rPr lang="en-US" sz="2000" dirty="0" err="1" smtClean="0">
                <a:solidFill>
                  <a:schemeClr val="accent2"/>
                </a:solidFill>
              </a:rPr>
              <a:t>poètiques</a:t>
            </a:r>
            <a:r>
              <a:rPr lang="en-US" sz="2000" dirty="0" smtClean="0">
                <a:solidFill>
                  <a:schemeClr val="accent2"/>
                </a:solidFill>
              </a:rPr>
              <a:t> </a:t>
            </a:r>
            <a:endParaRPr lang="en-US" sz="2000" dirty="0">
              <a:solidFill>
                <a:schemeClr val="accent2"/>
              </a:solidFill>
            </a:endParaRPr>
          </a:p>
        </p:txBody>
      </p:sp>
    </p:spTree>
    <p:extLst>
      <p:ext uri="{BB962C8B-B14F-4D97-AF65-F5344CB8AC3E}">
        <p14:creationId xmlns:p14="http://schemas.microsoft.com/office/powerpoint/2010/main" val="114870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r>
              <a:rPr lang="fr-FR" b="1" dirty="0"/>
              <a:t>V Maîtrise des relations anaphoriques, développer le repérage des référents derrière les substituts lexicaux (CE2 / CM)</a:t>
            </a:r>
            <a:endParaRPr lang="en-GB" dirty="0"/>
          </a:p>
          <a:p>
            <a:endParaRPr lang="fr-FR" dirty="0" smtClean="0"/>
          </a:p>
        </p:txBody>
      </p:sp>
      <p:sp>
        <p:nvSpPr>
          <p:cNvPr id="2" name="Rectangle 1"/>
          <p:cNvSpPr/>
          <p:nvPr/>
        </p:nvSpPr>
        <p:spPr>
          <a:xfrm>
            <a:off x="850900" y="1902936"/>
            <a:ext cx="10312400" cy="923330"/>
          </a:xfrm>
          <a:prstGeom prst="rect">
            <a:avLst/>
          </a:prstGeom>
        </p:spPr>
        <p:txBody>
          <a:bodyPr wrap="square">
            <a:spAutoFit/>
          </a:bodyPr>
          <a:lstStyle/>
          <a:p>
            <a:r>
              <a:rPr lang="fr-FR" i="1" dirty="0"/>
              <a:t>Cette série </a:t>
            </a:r>
            <a:r>
              <a:rPr lang="fr-FR" i="1" dirty="0" smtClean="0"/>
              <a:t>d’exercices (voir document support) </a:t>
            </a:r>
            <a:r>
              <a:rPr lang="fr-FR" i="1" dirty="0"/>
              <a:t>vise à développer les facultés de gestion des systèmes anaphoriques par le repérage des référents derrière les substituts. </a:t>
            </a:r>
            <a:endParaRPr lang="en-GB" dirty="0"/>
          </a:p>
          <a:p>
            <a:r>
              <a:rPr lang="fr-FR" i="1" dirty="0"/>
              <a:t>Même s’il est d’une autre nature, le 4</a:t>
            </a:r>
            <a:r>
              <a:rPr lang="fr-FR" i="1" baseline="30000" dirty="0"/>
              <a:t>ème</a:t>
            </a:r>
            <a:r>
              <a:rPr lang="fr-FR" i="1" dirty="0"/>
              <a:t> exercice poursuit le même objectif.</a:t>
            </a:r>
            <a:r>
              <a:rPr lang="en-GB" dirty="0"/>
              <a:t> </a:t>
            </a:r>
            <a:endParaRPr lang="en-US" dirty="0"/>
          </a:p>
        </p:txBody>
      </p:sp>
    </p:spTree>
    <p:extLst>
      <p:ext uri="{BB962C8B-B14F-4D97-AF65-F5344CB8AC3E}">
        <p14:creationId xmlns:p14="http://schemas.microsoft.com/office/powerpoint/2010/main" val="4184870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678961"/>
          </a:xfrm>
        </p:spPr>
        <p:txBody>
          <a:bodyPr>
            <a:normAutofit fontScale="85000" lnSpcReduction="10000"/>
          </a:bodyPr>
          <a:lstStyle/>
          <a:p>
            <a:r>
              <a:rPr lang="fr-FR" b="1" dirty="0"/>
              <a:t>VI Repérages des substituts anaphoriques et activités de production d’anaphores (CM1 / CM2)</a:t>
            </a:r>
            <a:endParaRPr lang="en-GB" dirty="0"/>
          </a:p>
          <a:p>
            <a:r>
              <a:rPr lang="fr-FR" b="1" dirty="0"/>
              <a:t>		Exercices d’entraînement à la maîtrise des relations anaphoriques</a:t>
            </a:r>
            <a:endParaRPr lang="en-GB" dirty="0"/>
          </a:p>
          <a:p>
            <a:endParaRPr lang="fr-FR" dirty="0" smtClean="0"/>
          </a:p>
        </p:txBody>
      </p:sp>
      <p:sp>
        <p:nvSpPr>
          <p:cNvPr id="2" name="Rectangle 1"/>
          <p:cNvSpPr/>
          <p:nvPr/>
        </p:nvSpPr>
        <p:spPr>
          <a:xfrm>
            <a:off x="939800" y="898942"/>
            <a:ext cx="9664700" cy="2862323"/>
          </a:xfrm>
          <a:prstGeom prst="rect">
            <a:avLst/>
          </a:prstGeom>
        </p:spPr>
        <p:txBody>
          <a:bodyPr wrap="square">
            <a:spAutoFit/>
          </a:bodyPr>
          <a:lstStyle/>
          <a:p>
            <a:r>
              <a:rPr lang="fr-FR" i="1" dirty="0"/>
              <a:t>Nous vous </a:t>
            </a:r>
            <a:r>
              <a:rPr lang="fr-FR" i="1" dirty="0" smtClean="0"/>
              <a:t>proposons de travailler sur  </a:t>
            </a:r>
            <a:r>
              <a:rPr lang="fr-FR" i="1" dirty="0"/>
              <a:t>les substituts anaphoriques en deux temps : par des exercices traditionnels de repérage des substitutions anaphoriques, puis ensuite par des activités orientées vers la production d’anaphores, jugées plus efficaces pour attendre l’objectif poursuivi. </a:t>
            </a:r>
            <a:endParaRPr lang="en-GB" dirty="0"/>
          </a:p>
          <a:p>
            <a:r>
              <a:rPr lang="fr-FR" i="1" dirty="0"/>
              <a:t>En effet le repérage des substituts anaphoriques accoutume aux différentes formes de substituts. Mais l'efficacité en est limitée : comme pour les inférences, la situation de texte "arrêté" qu'on analyse posément est très différente du contexte de lecture où le </a:t>
            </a:r>
            <a:r>
              <a:rPr lang="fr-FR" b="1" i="1" dirty="0"/>
              <a:t>référencement doit se faire spontanément</a:t>
            </a:r>
            <a:r>
              <a:rPr lang="fr-FR" i="1" dirty="0"/>
              <a:t>. Pour acquérir une meilleure maîtrise dans ce domaine, il vaut mieux compter sur les exercices de </a:t>
            </a:r>
            <a:r>
              <a:rPr lang="fr-FR" b="1" i="1" dirty="0"/>
              <a:t>réécriture</a:t>
            </a:r>
            <a:r>
              <a:rPr lang="fr-FR" i="1" dirty="0"/>
              <a:t> d'un texte dont on change certaines données : les personnes mais aussi des objets et des lieux.</a:t>
            </a:r>
            <a:endParaRPr lang="en-GB" dirty="0"/>
          </a:p>
        </p:txBody>
      </p:sp>
      <p:sp>
        <p:nvSpPr>
          <p:cNvPr id="4" name="Rectangle 3"/>
          <p:cNvSpPr/>
          <p:nvPr/>
        </p:nvSpPr>
        <p:spPr>
          <a:xfrm>
            <a:off x="1257300" y="3892034"/>
            <a:ext cx="7380739" cy="1754327"/>
          </a:xfrm>
          <a:prstGeom prst="rect">
            <a:avLst/>
          </a:prstGeom>
        </p:spPr>
        <p:txBody>
          <a:bodyPr wrap="square">
            <a:spAutoFit/>
          </a:bodyPr>
          <a:lstStyle/>
          <a:p>
            <a:r>
              <a:rPr lang="fr-FR" b="1" dirty="0"/>
              <a:t>1 Identification des substituts </a:t>
            </a:r>
            <a:r>
              <a:rPr lang="fr-FR" b="1" dirty="0" smtClean="0"/>
              <a:t>anaphoriques (textes dans doc support</a:t>
            </a:r>
            <a:r>
              <a:rPr lang="en-GB" dirty="0" smtClean="0"/>
              <a:t> </a:t>
            </a:r>
          </a:p>
          <a:p>
            <a:r>
              <a:rPr lang="fr-FR" b="1" dirty="0" smtClean="0"/>
              <a:t>2 </a:t>
            </a:r>
            <a:r>
              <a:rPr lang="fr-FR" b="1" dirty="0"/>
              <a:t>Réécriture de textes sous contraintes </a:t>
            </a:r>
            <a:r>
              <a:rPr lang="fr-FR" b="1" dirty="0" smtClean="0"/>
              <a:t> (textes dans doc support)</a:t>
            </a:r>
          </a:p>
          <a:p>
            <a:r>
              <a:rPr lang="fr-FR" b="1" dirty="0"/>
              <a:t>3 Manipulations dans des phrases isolées </a:t>
            </a:r>
            <a:r>
              <a:rPr lang="fr-FR" b="1" i="1" dirty="0" smtClean="0"/>
              <a:t>Pronominalisation</a:t>
            </a:r>
            <a:r>
              <a:rPr lang="fr-FR" b="1" i="1" u="sng" dirty="0" smtClean="0"/>
              <a:t>, </a:t>
            </a:r>
            <a:r>
              <a:rPr lang="fr-FR" b="1" i="1" dirty="0"/>
              <a:t>Synonymes et périphrases </a:t>
            </a:r>
            <a:endParaRPr lang="en-US" dirty="0"/>
          </a:p>
        </p:txBody>
      </p:sp>
    </p:spTree>
    <p:extLst>
      <p:ext uri="{BB962C8B-B14F-4D97-AF65-F5344CB8AC3E}">
        <p14:creationId xmlns:p14="http://schemas.microsoft.com/office/powerpoint/2010/main" val="132444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a:t>VII Compréhension du sens local</a:t>
            </a:r>
            <a:endParaRPr lang="en-GB" dirty="0"/>
          </a:p>
          <a:p>
            <a:endParaRPr lang="fr-FR" dirty="0" smtClean="0"/>
          </a:p>
        </p:txBody>
      </p:sp>
      <p:sp>
        <p:nvSpPr>
          <p:cNvPr id="2" name="Rectangle 1"/>
          <p:cNvSpPr/>
          <p:nvPr/>
        </p:nvSpPr>
        <p:spPr>
          <a:xfrm>
            <a:off x="685801" y="932934"/>
            <a:ext cx="9893299" cy="2585323"/>
          </a:xfrm>
          <a:prstGeom prst="rect">
            <a:avLst/>
          </a:prstGeom>
        </p:spPr>
        <p:txBody>
          <a:bodyPr wrap="square">
            <a:spAutoFit/>
          </a:bodyPr>
          <a:lstStyle/>
          <a:p>
            <a:pPr marL="342900" indent="-342900">
              <a:buAutoNum type="arabicPeriod"/>
            </a:pPr>
            <a:r>
              <a:rPr lang="fr-FR" b="1" u="sng" dirty="0" smtClean="0"/>
              <a:t>Définition </a:t>
            </a:r>
            <a:r>
              <a:rPr lang="fr-FR" b="1" u="sng" dirty="0"/>
              <a:t>et </a:t>
            </a:r>
            <a:r>
              <a:rPr lang="fr-FR" b="1" u="sng" dirty="0" smtClean="0"/>
              <a:t>problématiques</a:t>
            </a:r>
          </a:p>
          <a:p>
            <a:r>
              <a:rPr lang="fr-FR" dirty="0" smtClean="0"/>
              <a:t>On </a:t>
            </a:r>
            <a:r>
              <a:rPr lang="fr-FR" dirty="0"/>
              <a:t>pourrait considérer qu'un texte est un ensemble de phrases. </a:t>
            </a:r>
            <a:endParaRPr lang="fr-FR" dirty="0" smtClean="0"/>
          </a:p>
          <a:p>
            <a:r>
              <a:rPr lang="fr-FR" dirty="0" smtClean="0"/>
              <a:t>En </a:t>
            </a:r>
            <a:r>
              <a:rPr lang="fr-FR" dirty="0"/>
              <a:t>réalité, pour construire le sens d'un texte en lisant, le lecteur assemble de grandes unités de sens, supérieures en général à la phrase, appelées par certains chercheurs "propositions sémantiques"</a:t>
            </a:r>
            <a:r>
              <a:rPr lang="fr-FR" dirty="0" smtClean="0"/>
              <a:t>.</a:t>
            </a:r>
          </a:p>
          <a:p>
            <a:r>
              <a:rPr lang="fr-FR" dirty="0" smtClean="0"/>
              <a:t> Pour </a:t>
            </a:r>
            <a:r>
              <a:rPr lang="fr-FR" dirty="0"/>
              <a:t>comprendre un texte, le lecteur doit les identifier, pendant la lecture, et les installer dans sa mémoire comme constituants du sens : </a:t>
            </a:r>
            <a:r>
              <a:rPr lang="fr-FR" b="1" dirty="0"/>
              <a:t>il doit établir le "sens local".</a:t>
            </a:r>
            <a:r>
              <a:rPr lang="fr-FR" dirty="0"/>
              <a:t> </a:t>
            </a:r>
            <a:endParaRPr lang="fr-FR" b="1" u="sng" dirty="0" smtClean="0"/>
          </a:p>
          <a:p>
            <a:pPr marL="342900" indent="-342900">
              <a:buAutoNum type="arabicPeriod"/>
            </a:pPr>
            <a:endParaRPr lang="fr-FR" b="1" u="sng" dirty="0"/>
          </a:p>
          <a:p>
            <a:endParaRPr lang="en-GB" dirty="0"/>
          </a:p>
        </p:txBody>
      </p:sp>
      <p:sp>
        <p:nvSpPr>
          <p:cNvPr id="4" name="Rectangle 3"/>
          <p:cNvSpPr/>
          <p:nvPr/>
        </p:nvSpPr>
        <p:spPr>
          <a:xfrm>
            <a:off x="685800" y="2855436"/>
            <a:ext cx="9702800" cy="3416320"/>
          </a:xfrm>
          <a:prstGeom prst="rect">
            <a:avLst/>
          </a:prstGeom>
        </p:spPr>
        <p:txBody>
          <a:bodyPr wrap="square">
            <a:spAutoFit/>
          </a:bodyPr>
          <a:lstStyle/>
          <a:p>
            <a:r>
              <a:rPr lang="fr-FR" dirty="0"/>
              <a:t>Dans l'exercice de cette compétence, la difficulté est de reconnaître dans le cours de la lecture qu'un grand ensemble se termine et qu'un autre commence, par exemple à l'endroit marqué d'une double barre </a:t>
            </a:r>
            <a:r>
              <a:rPr lang="fr-FR" dirty="0" smtClean="0"/>
              <a:t>(</a:t>
            </a:r>
            <a:r>
              <a:rPr lang="fr-FR" i="1" dirty="0"/>
              <a:t>║</a:t>
            </a:r>
            <a:r>
              <a:rPr lang="fr-FR" i="1" dirty="0" smtClean="0"/>
              <a:t>║</a:t>
            </a:r>
            <a:r>
              <a:rPr lang="fr-FR" i="1" dirty="0"/>
              <a:t>)</a:t>
            </a:r>
            <a:r>
              <a:rPr lang="fr-FR" dirty="0"/>
              <a:t>dans le texte </a:t>
            </a:r>
            <a:r>
              <a:rPr lang="fr-FR" dirty="0" smtClean="0"/>
              <a:t>que nous vous proposons dans le document support.</a:t>
            </a:r>
          </a:p>
          <a:p>
            <a:endParaRPr lang="en-GB" dirty="0"/>
          </a:p>
          <a:p>
            <a:r>
              <a:rPr lang="fr-FR" dirty="0"/>
              <a:t>Un entraînement systématique est nécessaire pour que l'élève de cycle 3 perfectionne ses capacités à "établir le sens local". </a:t>
            </a:r>
            <a:endParaRPr lang="fr-FR" dirty="0" smtClean="0"/>
          </a:p>
          <a:p>
            <a:endParaRPr lang="fr-FR" dirty="0"/>
          </a:p>
          <a:p>
            <a:endParaRPr lang="fr-FR" dirty="0"/>
          </a:p>
          <a:p>
            <a:endParaRPr lang="fr-FR" dirty="0" smtClean="0"/>
          </a:p>
          <a:p>
            <a:endParaRPr lang="fr-FR" dirty="0"/>
          </a:p>
          <a:p>
            <a:endParaRPr lang="en-GB" dirty="0"/>
          </a:p>
          <a:p>
            <a:endParaRPr lang="fr-FR" dirty="0"/>
          </a:p>
        </p:txBody>
      </p:sp>
    </p:spTree>
    <p:extLst>
      <p:ext uri="{BB962C8B-B14F-4D97-AF65-F5344CB8AC3E}">
        <p14:creationId xmlns:p14="http://schemas.microsoft.com/office/powerpoint/2010/main" val="1055445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7600" y="946834"/>
            <a:ext cx="9296400" cy="2308324"/>
          </a:xfrm>
          <a:prstGeom prst="rect">
            <a:avLst/>
          </a:prstGeom>
        </p:spPr>
        <p:txBody>
          <a:bodyPr wrap="square">
            <a:spAutoFit/>
          </a:bodyPr>
          <a:lstStyle/>
          <a:p>
            <a:r>
              <a:rPr lang="fr-FR" b="1" u="sng" dirty="0"/>
              <a:t>2. Exercices </a:t>
            </a:r>
            <a:r>
              <a:rPr lang="fr-FR" b="1" u="sng" dirty="0" smtClean="0"/>
              <a:t>d’entra</a:t>
            </a:r>
            <a:r>
              <a:rPr lang="fr-FR" b="1" u="sng" dirty="0" smtClean="0"/>
              <a:t>î</a:t>
            </a:r>
            <a:r>
              <a:rPr lang="fr-FR" b="1" u="sng" dirty="0" smtClean="0"/>
              <a:t>nement </a:t>
            </a:r>
            <a:r>
              <a:rPr lang="fr-FR" dirty="0"/>
              <a:t>voir document support</a:t>
            </a:r>
          </a:p>
          <a:p>
            <a:endParaRPr lang="en-GB" dirty="0"/>
          </a:p>
          <a:p>
            <a:r>
              <a:rPr lang="fr-FR" dirty="0"/>
              <a:t> </a:t>
            </a:r>
            <a:r>
              <a:rPr lang="fr-FR" b="1" dirty="0"/>
              <a:t>A Exercices d'analyse </a:t>
            </a:r>
            <a:endParaRPr lang="en-GB" dirty="0"/>
          </a:p>
          <a:p>
            <a:endParaRPr lang="fr-FR" dirty="0" smtClean="0"/>
          </a:p>
          <a:p>
            <a:r>
              <a:rPr lang="fr-FR" b="1" dirty="0"/>
              <a:t>B Exercices de reconstruction </a:t>
            </a:r>
            <a:endParaRPr lang="fr-FR" b="1" dirty="0" smtClean="0"/>
          </a:p>
          <a:p>
            <a:endParaRPr lang="fr-FR" b="1" dirty="0"/>
          </a:p>
          <a:p>
            <a:r>
              <a:rPr lang="fr-FR" b="1" dirty="0"/>
              <a:t>C Exercices de détermination du sens </a:t>
            </a:r>
            <a:endParaRPr lang="en-GB" dirty="0"/>
          </a:p>
          <a:p>
            <a:endParaRPr lang="fr-FR" b="1" dirty="0"/>
          </a:p>
        </p:txBody>
      </p:sp>
      <p:sp>
        <p:nvSpPr>
          <p:cNvPr id="4" name="Sous-titre 2"/>
          <p:cNvSpPr txBox="1">
            <a:spLocks/>
          </p:cNvSpPr>
          <p:nvPr/>
        </p:nvSpPr>
        <p:spPr>
          <a:xfrm>
            <a:off x="1421149" y="273539"/>
            <a:ext cx="9601200" cy="52656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r>
              <a:rPr lang="fr-FR" b="1" smtClean="0"/>
              <a:t>VII Compréhension du sens local</a:t>
            </a:r>
            <a:endParaRPr lang="en-GB" smtClean="0"/>
          </a:p>
          <a:p>
            <a:endParaRPr lang="fr-FR" dirty="0" smtClean="0"/>
          </a:p>
        </p:txBody>
      </p:sp>
    </p:spTree>
    <p:extLst>
      <p:ext uri="{BB962C8B-B14F-4D97-AF65-F5344CB8AC3E}">
        <p14:creationId xmlns:p14="http://schemas.microsoft.com/office/powerpoint/2010/main" val="406902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subTitle" idx="1"/>
          </p:nvPr>
        </p:nvSpPr>
        <p:spPr>
          <a:xfrm>
            <a:off x="1268413" y="120650"/>
            <a:ext cx="9601200" cy="527050"/>
          </a:xfrm>
        </p:spPr>
        <p:txBody>
          <a:bodyPr>
            <a:normAutofit/>
          </a:bodyPr>
          <a:lstStyle/>
          <a:p>
            <a:r>
              <a:rPr lang="fr-FR" b="1" dirty="0" smtClean="0"/>
              <a:t>VIII </a:t>
            </a:r>
            <a:r>
              <a:rPr lang="fr-FR" b="1" dirty="0"/>
              <a:t>Confusion dans les références aux personnages</a:t>
            </a:r>
            <a:endParaRPr lang="en-GB" dirty="0"/>
          </a:p>
          <a:p>
            <a:endParaRPr lang="fr-FR" dirty="0" smtClean="0"/>
          </a:p>
        </p:txBody>
      </p:sp>
      <p:sp>
        <p:nvSpPr>
          <p:cNvPr id="2" name="Rectangle 1"/>
          <p:cNvSpPr/>
          <p:nvPr/>
        </p:nvSpPr>
        <p:spPr>
          <a:xfrm>
            <a:off x="190500" y="401935"/>
            <a:ext cx="11480800" cy="646331"/>
          </a:xfrm>
          <a:prstGeom prst="rect">
            <a:avLst/>
          </a:prstGeom>
        </p:spPr>
        <p:txBody>
          <a:bodyPr wrap="square">
            <a:spAutoFit/>
          </a:bodyPr>
          <a:lstStyle/>
          <a:p>
            <a:r>
              <a:rPr lang="fr-FR" dirty="0"/>
              <a:t>Certains élèves font des confusions dans les références aux personnages lors de leurs lectures ou dans leurs écrits, comment les aider </a:t>
            </a:r>
            <a:r>
              <a:rPr lang="fr-FR" dirty="0" smtClean="0"/>
              <a:t>? 1 par les découvertes des personnages des albums de la littérature jeunesse</a:t>
            </a:r>
            <a:endParaRPr lang="en-GB" dirty="0"/>
          </a:p>
        </p:txBody>
      </p:sp>
      <p:sp>
        <p:nvSpPr>
          <p:cNvPr id="5" name="Rectangle 4"/>
          <p:cNvSpPr/>
          <p:nvPr/>
        </p:nvSpPr>
        <p:spPr>
          <a:xfrm>
            <a:off x="190500" y="1031251"/>
            <a:ext cx="10972800" cy="5355313"/>
          </a:xfrm>
          <a:prstGeom prst="rect">
            <a:avLst/>
          </a:prstGeom>
        </p:spPr>
        <p:txBody>
          <a:bodyPr wrap="square">
            <a:spAutoFit/>
          </a:bodyPr>
          <a:lstStyle/>
          <a:p>
            <a:r>
              <a:rPr lang="fr-FR" b="1" u="sng" dirty="0"/>
              <a:t>1 Découvrir les personnages des albums</a:t>
            </a:r>
            <a:endParaRPr lang="en-GB" dirty="0"/>
          </a:p>
          <a:p>
            <a:r>
              <a:rPr lang="fr-FR" dirty="0"/>
              <a:t> </a:t>
            </a:r>
            <a:endParaRPr lang="en-GB" dirty="0"/>
          </a:p>
          <a:p>
            <a:r>
              <a:rPr lang="fr-FR" dirty="0"/>
              <a:t>Les inférences anaphoriques (différentes façons de nommer les personnages) sont facteurs d’entraves à la lecture pour un grand nombre d’élèves. Il faut donc les préparer très tôt à la recherche de ces dénominations. Si ce travail est réalisé régulièrement lors de différentes lectures, et si le concept d’anaphores est compris, les élèves le manipuleront d’autant mieux à l’écrit. </a:t>
            </a:r>
            <a:r>
              <a:rPr lang="fr-FR" dirty="0" smtClean="0"/>
              <a:t>Les </a:t>
            </a:r>
            <a:r>
              <a:rPr lang="fr-FR" dirty="0"/>
              <a:t>enfants pourront jouer les personnages, ou bien faire des dessins représentant différentes scènes (un travail à partir de Lego est possible).</a:t>
            </a:r>
            <a:r>
              <a:rPr lang="fr-FR" dirty="0"/>
              <a:t> </a:t>
            </a:r>
            <a:endParaRPr lang="en-GB" dirty="0"/>
          </a:p>
          <a:p>
            <a:r>
              <a:rPr lang="fr-FR" dirty="0"/>
              <a:t>En maternelle et début de CP le travail sera collectif, animé par l’enseignant et la </a:t>
            </a:r>
            <a:r>
              <a:rPr lang="fr-FR" dirty="0" smtClean="0"/>
              <a:t>réalisation collective. </a:t>
            </a:r>
            <a:endParaRPr lang="en-GB" dirty="0"/>
          </a:p>
          <a:p>
            <a:r>
              <a:rPr lang="fr-FR" dirty="0"/>
              <a:t>A partir de la fin du cycle 2 (fin de CP et CE1) et au cycle 3 les élèves travailleront de </a:t>
            </a:r>
            <a:r>
              <a:rPr lang="fr-FR" dirty="0" smtClean="0"/>
              <a:t>façon plus  </a:t>
            </a:r>
            <a:r>
              <a:rPr lang="fr-FR" dirty="0"/>
              <a:t>personnelle (et quelquefois collective) sur un carnet (ou cahier) appelé par exemple « Les personnages de mes lectures » ou « Qui est </a:t>
            </a:r>
            <a:r>
              <a:rPr lang="fr-FR" i="1" dirty="0"/>
              <a:t>je</a:t>
            </a:r>
            <a:r>
              <a:rPr lang="fr-FR" dirty="0"/>
              <a:t> ?, qui est </a:t>
            </a:r>
            <a:r>
              <a:rPr lang="fr-FR" i="1" dirty="0"/>
              <a:t>tu</a:t>
            </a:r>
            <a:r>
              <a:rPr lang="fr-FR" dirty="0"/>
              <a:t> ?, qui est </a:t>
            </a:r>
            <a:r>
              <a:rPr lang="fr-FR" i="1" dirty="0"/>
              <a:t>elle</a:t>
            </a:r>
            <a:r>
              <a:rPr lang="fr-FR" dirty="0"/>
              <a:t> ? . </a:t>
            </a:r>
            <a:br>
              <a:rPr lang="fr-FR" dirty="0"/>
            </a:br>
            <a:r>
              <a:rPr lang="fr-FR" dirty="0"/>
              <a:t>Ce travail est directement lié à la conjugaison et à la grammaire (connaissance des pronoms personnels de façon implicite en cycles 1 et 2 et explicite au cycle 3-) Pour aborder ces notions on aura recours aux albums de littérature de jeunesse car c’est dans ces écrits que l’on trouvera le plus d’anaphores et que l’illustration pourra aider les élèves à mieux découvrir les personnages auxquels il est fait référence. </a:t>
            </a:r>
            <a:endParaRPr lang="en-GB" dirty="0"/>
          </a:p>
          <a:p>
            <a:r>
              <a:rPr lang="fr-FR" dirty="0"/>
              <a:t> </a:t>
            </a:r>
            <a:br>
              <a:rPr lang="fr-FR" dirty="0"/>
            </a:br>
            <a:r>
              <a:rPr lang="fr-FR" dirty="0"/>
              <a:t>Les albums de fiction sont souvent plus riches en anaphores mais on veillera à présenter également le travail à partir de documentaires.</a:t>
            </a:r>
            <a:r>
              <a:rPr lang="en-GB" dirty="0"/>
              <a:t> </a:t>
            </a:r>
            <a:endParaRPr lang="en-US" dirty="0"/>
          </a:p>
        </p:txBody>
      </p:sp>
    </p:spTree>
    <p:extLst>
      <p:ext uri="{BB962C8B-B14F-4D97-AF65-F5344CB8AC3E}">
        <p14:creationId xmlns:p14="http://schemas.microsoft.com/office/powerpoint/2010/main" val="951367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smtClean="0"/>
              <a:t>VIII </a:t>
            </a:r>
            <a:r>
              <a:rPr lang="fr-FR" b="1" dirty="0"/>
              <a:t>Confusion dans les références aux personnages</a:t>
            </a:r>
            <a:endParaRPr lang="en-GB" dirty="0"/>
          </a:p>
          <a:p>
            <a:endParaRPr lang="fr-FR" dirty="0" smtClean="0"/>
          </a:p>
        </p:txBody>
      </p:sp>
      <p:sp>
        <p:nvSpPr>
          <p:cNvPr id="2" name="Rectangle 1"/>
          <p:cNvSpPr/>
          <p:nvPr/>
        </p:nvSpPr>
        <p:spPr>
          <a:xfrm>
            <a:off x="292100" y="523251"/>
            <a:ext cx="11137900" cy="5355313"/>
          </a:xfrm>
          <a:prstGeom prst="rect">
            <a:avLst/>
          </a:prstGeom>
        </p:spPr>
        <p:txBody>
          <a:bodyPr wrap="square">
            <a:spAutoFit/>
          </a:bodyPr>
          <a:lstStyle/>
          <a:p>
            <a:r>
              <a:rPr lang="fr-FR" dirty="0"/>
              <a:t>Certains élèves font des confusions dans les références aux personnages lors de leurs lectures ou dans leurs écrits, comment les aider ? </a:t>
            </a:r>
            <a:r>
              <a:rPr lang="fr-FR" dirty="0" smtClean="0"/>
              <a:t>2 par l’  identification </a:t>
            </a:r>
            <a:r>
              <a:rPr lang="fr-FR" dirty="0"/>
              <a:t>d</a:t>
            </a:r>
            <a:r>
              <a:rPr lang="fr-FR" dirty="0" smtClean="0"/>
              <a:t>es </a:t>
            </a:r>
            <a:r>
              <a:rPr lang="fr-FR" dirty="0"/>
              <a:t>substituts</a:t>
            </a:r>
            <a:br>
              <a:rPr lang="fr-FR" dirty="0"/>
            </a:br>
            <a:endParaRPr lang="fr-FR" dirty="0" smtClean="0"/>
          </a:p>
          <a:p>
            <a:r>
              <a:rPr lang="fr-FR" b="1" u="sng" dirty="0"/>
              <a:t>2 Identifier les </a:t>
            </a:r>
            <a:r>
              <a:rPr lang="fr-FR" b="1" u="sng" dirty="0" smtClean="0"/>
              <a:t>substituts</a:t>
            </a:r>
            <a:endParaRPr lang="en-GB" dirty="0"/>
          </a:p>
          <a:p>
            <a:r>
              <a:rPr lang="fr-FR" dirty="0"/>
              <a:t>La psychologue Martine </a:t>
            </a:r>
            <a:r>
              <a:rPr lang="fr-FR" dirty="0" err="1"/>
              <a:t>Rémond</a:t>
            </a:r>
            <a:r>
              <a:rPr lang="fr-FR" dirty="0"/>
              <a:t> a montré que les difficultés des élèves en lecture proviennent d’erreurs au niveau de la compréhension des substituts. On parle de substitut ou d’anaphore quand un mot (ou une expression) est utilisée pour en remplacer un autre. </a:t>
            </a:r>
            <a:br>
              <a:rPr lang="fr-FR" dirty="0"/>
            </a:br>
            <a:r>
              <a:rPr lang="fr-FR" dirty="0"/>
              <a:t/>
            </a:r>
            <a:br>
              <a:rPr lang="fr-FR" dirty="0"/>
            </a:br>
            <a:r>
              <a:rPr lang="fr-FR" dirty="0"/>
              <a:t>L’exemple le plus courant est celui du pronom qui remplace un nom. Tout le travail du lecteur consiste à établir la relation entre le référent (A) et le terme qui le remplace (B). Les substituts sont présents dans tous les textes, même les plus simples. Il est important que les jeunes lecteurs puissent effectuer les liens entre les substituts et les mots qu’ils remplacent. </a:t>
            </a:r>
            <a:br>
              <a:rPr lang="fr-FR" dirty="0"/>
            </a:br>
            <a:r>
              <a:rPr lang="fr-FR" dirty="0"/>
              <a:t>Si dans certains cas, cette relation semble évidente, il n’en est pas toujours de même tout le temps. </a:t>
            </a:r>
            <a:br>
              <a:rPr lang="fr-FR" dirty="0"/>
            </a:br>
            <a:r>
              <a:rPr lang="fr-FR" dirty="0"/>
              <a:t/>
            </a:r>
            <a:br>
              <a:rPr lang="fr-FR" dirty="0"/>
            </a:br>
            <a:r>
              <a:rPr lang="fr-FR" dirty="0"/>
              <a:t>Ainsi, J. </a:t>
            </a:r>
            <a:r>
              <a:rPr lang="fr-FR" dirty="0" err="1"/>
              <a:t>Giasson</a:t>
            </a:r>
            <a:r>
              <a:rPr lang="fr-FR" dirty="0"/>
              <a:t> a fait le bilan des recherches dans ce domaine et montre que : </a:t>
            </a:r>
            <a:br>
              <a:rPr lang="fr-FR" dirty="0"/>
            </a:br>
            <a:r>
              <a:rPr lang="fr-FR" dirty="0"/>
              <a:t>-«les relations éloignées sont plus difficiles à établir que les relations adjacentes </a:t>
            </a:r>
            <a:br>
              <a:rPr lang="fr-FR" dirty="0"/>
            </a:br>
            <a:r>
              <a:rPr lang="fr-FR" dirty="0"/>
              <a:t>- les relations de types </a:t>
            </a:r>
            <a:r>
              <a:rPr lang="fr-FR" dirty="0" smtClean="0"/>
              <a:t>« après » </a:t>
            </a:r>
            <a:r>
              <a:rPr lang="fr-FR" dirty="0"/>
              <a:t>sont plus difficiles à établir que celles de type </a:t>
            </a:r>
            <a:r>
              <a:rPr lang="fr-FR" dirty="0" smtClean="0"/>
              <a:t>« avant »</a:t>
            </a:r>
            <a:r>
              <a:rPr lang="fr-FR" dirty="0"/>
              <a:t/>
            </a:r>
            <a:br>
              <a:rPr lang="fr-FR" dirty="0"/>
            </a:br>
            <a:r>
              <a:rPr lang="fr-FR" dirty="0"/>
              <a:t>- les relations dans lesquelles le pronom réfère à une proposition sont plus difficiles à établir que les relations dans lesquelles le pronom réfère à un nom.», </a:t>
            </a:r>
            <a:r>
              <a:rPr lang="fr-FR" i="1" dirty="0"/>
              <a:t>La compréhension en lecture</a:t>
            </a:r>
            <a:r>
              <a:rPr lang="fr-FR" dirty="0"/>
              <a:t>, De Boeck Université. </a:t>
            </a:r>
            <a:endParaRPr lang="en-US" dirty="0"/>
          </a:p>
        </p:txBody>
      </p:sp>
    </p:spTree>
    <p:extLst>
      <p:ext uri="{BB962C8B-B14F-4D97-AF65-F5344CB8AC3E}">
        <p14:creationId xmlns:p14="http://schemas.microsoft.com/office/powerpoint/2010/main" val="1323699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500" y="1166842"/>
            <a:ext cx="10198100" cy="3416320"/>
          </a:xfrm>
          <a:prstGeom prst="rect">
            <a:avLst/>
          </a:prstGeom>
        </p:spPr>
        <p:txBody>
          <a:bodyPr wrap="square">
            <a:spAutoFit/>
          </a:bodyPr>
          <a:lstStyle/>
          <a:p>
            <a:r>
              <a:rPr lang="fr-FR" dirty="0"/>
              <a:t>On proposera aux élèves des activités afin d’améliorer leurs compétences. </a:t>
            </a:r>
            <a:br>
              <a:rPr lang="fr-FR" dirty="0"/>
            </a:br>
            <a:endParaRPr lang="fr-FR" dirty="0" smtClean="0"/>
          </a:p>
          <a:p>
            <a:r>
              <a:rPr lang="fr-FR" dirty="0" smtClean="0"/>
              <a:t>En </a:t>
            </a:r>
            <a:r>
              <a:rPr lang="fr-FR" dirty="0"/>
              <a:t>cycle 2, l’enseignant lira un texte et demandera aux élèves d’interrompre la lecture lorsqu’ils entendront un mot ou une expression désignant le personnage principal, par exemple</a:t>
            </a:r>
            <a:r>
              <a:rPr lang="fr-FR" dirty="0" smtClean="0"/>
              <a:t>.</a:t>
            </a:r>
          </a:p>
          <a:p>
            <a:r>
              <a:rPr lang="fr-FR" dirty="0" smtClean="0"/>
              <a:t> </a:t>
            </a:r>
            <a:r>
              <a:rPr lang="fr-FR" dirty="0"/>
              <a:t/>
            </a:r>
            <a:br>
              <a:rPr lang="fr-FR" dirty="0"/>
            </a:br>
            <a:r>
              <a:rPr lang="fr-FR" dirty="0"/>
              <a:t>En cycle 3, on proposera à l’élève de souligner dans le texte tous les mots ou expressions qui désignent le même personnage, on utilisera plusieurs couleurs lorsque le texte comprend plusieurs personnages. On pourra également relever et classer les substituts. Ce travail pourra être réinvesti en production d’écrit. En effet, on travaillera également la question des substituts à l’écrit d’une part afin de varier les substituts et d’autre part afin de rendre les textes moins confus. On proposera également des textes à trous.</a:t>
            </a:r>
            <a:r>
              <a:rPr lang="en-GB" dirty="0"/>
              <a:t> </a:t>
            </a:r>
            <a:endParaRPr lang="en-GB" dirty="0" smtClean="0"/>
          </a:p>
          <a:p>
            <a:endParaRPr lang="en-US" dirty="0"/>
          </a:p>
        </p:txBody>
      </p:sp>
      <p:sp>
        <p:nvSpPr>
          <p:cNvPr id="4" name="Sous-titre 2"/>
          <p:cNvSpPr txBox="1">
            <a:spLocks/>
          </p:cNvSpPr>
          <p:nvPr/>
        </p:nvSpPr>
        <p:spPr>
          <a:xfrm>
            <a:off x="1293813" y="412750"/>
            <a:ext cx="9601200" cy="52705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r>
              <a:rPr lang="fr-FR" b="1" dirty="0" smtClean="0"/>
              <a:t>VIII Confusion dans les références aux personnages</a:t>
            </a:r>
            <a:endParaRPr lang="en-GB" dirty="0" smtClean="0"/>
          </a:p>
          <a:p>
            <a:endParaRPr lang="fr-FR" dirty="0" smtClean="0"/>
          </a:p>
        </p:txBody>
      </p:sp>
    </p:spTree>
    <p:extLst>
      <p:ext uri="{BB962C8B-B14F-4D97-AF65-F5344CB8AC3E}">
        <p14:creationId xmlns:p14="http://schemas.microsoft.com/office/powerpoint/2010/main" val="4187536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smtClean="0"/>
              <a:t>IX </a:t>
            </a:r>
            <a:r>
              <a:rPr lang="fr-FR" b="1" dirty="0"/>
              <a:t>Faut-il travailler particulièrement les pronoms ?</a:t>
            </a:r>
            <a:endParaRPr lang="en-GB" dirty="0"/>
          </a:p>
          <a:p>
            <a:endParaRPr lang="fr-FR" dirty="0" smtClean="0"/>
          </a:p>
        </p:txBody>
      </p:sp>
      <p:sp>
        <p:nvSpPr>
          <p:cNvPr id="2" name="Rectangle 1"/>
          <p:cNvSpPr/>
          <p:nvPr/>
        </p:nvSpPr>
        <p:spPr>
          <a:xfrm>
            <a:off x="800100" y="1720840"/>
            <a:ext cx="10388600" cy="2031325"/>
          </a:xfrm>
          <a:prstGeom prst="rect">
            <a:avLst/>
          </a:prstGeom>
        </p:spPr>
        <p:txBody>
          <a:bodyPr wrap="square">
            <a:spAutoFit/>
          </a:bodyPr>
          <a:lstStyle/>
          <a:p>
            <a:r>
              <a:rPr lang="fr-FR" dirty="0"/>
              <a:t>Cette question est emblématique d’un problème plus large qui pourrait être formulé ainsi : faut-il attirer l’attention du lecteur sur ce qui, au sein de l’unité phrase, est susceptible de créer un lien avec d’autres phrases, pour construire une unité de signification supérieure : le texte. </a:t>
            </a:r>
            <a:br>
              <a:rPr lang="fr-FR" dirty="0"/>
            </a:br>
            <a:r>
              <a:rPr lang="fr-FR" dirty="0"/>
              <a:t/>
            </a:r>
            <a:br>
              <a:rPr lang="fr-FR" dirty="0"/>
            </a:br>
            <a:r>
              <a:rPr lang="fr-FR" dirty="0"/>
              <a:t>Les pronoms et plus largement tout ce qui assure la </a:t>
            </a:r>
            <a:r>
              <a:rPr lang="fr-FR" dirty="0" err="1"/>
              <a:t>co-référence</a:t>
            </a:r>
            <a:r>
              <a:rPr lang="fr-FR" dirty="0"/>
              <a:t> (les déterminants, des noms ou expressions désignant tel personnage, objet, lieu du texte) constituent, pour le lecteur, des jalons indispensables de l’élaboration du sens. Le problème est donc de savoir comment procéder. </a:t>
            </a:r>
            <a:endParaRPr lang="en-US" dirty="0"/>
          </a:p>
        </p:txBody>
      </p:sp>
    </p:spTree>
    <p:extLst>
      <p:ext uri="{BB962C8B-B14F-4D97-AF65-F5344CB8AC3E}">
        <p14:creationId xmlns:p14="http://schemas.microsoft.com/office/powerpoint/2010/main" val="554594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smtClean="0"/>
              <a:t>IX </a:t>
            </a:r>
            <a:r>
              <a:rPr lang="fr-FR" b="1" dirty="0"/>
              <a:t>Faut-il travailler particulièrement les pronoms ?</a:t>
            </a:r>
            <a:endParaRPr lang="en-GB" dirty="0"/>
          </a:p>
          <a:p>
            <a:endParaRPr lang="fr-FR" dirty="0" smtClean="0"/>
          </a:p>
        </p:txBody>
      </p:sp>
      <p:sp>
        <p:nvSpPr>
          <p:cNvPr id="2" name="Rectangle 1"/>
          <p:cNvSpPr/>
          <p:nvPr/>
        </p:nvSpPr>
        <p:spPr>
          <a:xfrm>
            <a:off x="482600" y="1435943"/>
            <a:ext cx="9982200" cy="3416320"/>
          </a:xfrm>
          <a:prstGeom prst="rect">
            <a:avLst/>
          </a:prstGeom>
        </p:spPr>
        <p:txBody>
          <a:bodyPr wrap="square">
            <a:spAutoFit/>
          </a:bodyPr>
          <a:lstStyle/>
          <a:p>
            <a:r>
              <a:rPr lang="fr-FR" dirty="0"/>
              <a:t>Quelques orientations pédagogiques peuvent être </a:t>
            </a:r>
            <a:r>
              <a:rPr lang="fr-FR" dirty="0" smtClean="0"/>
              <a:t>favorisées: </a:t>
            </a:r>
            <a:endParaRPr lang="en-GB" dirty="0"/>
          </a:p>
          <a:p>
            <a:r>
              <a:rPr lang="fr-FR" dirty="0"/>
              <a:t>Il est nécessaire d’établir une variation des approches en fonction des capacités acquises de l’élève. Il est inutile de faire des leçons a priori, c’est-à-dire décontextualisées, sur ces éléments. Le risque est trop grand de tomber dans le traditionnel étiquetage des natures, fonctions et accords, sans rapport avec la lecture ou la production. Il faut donc travailler  les pronoms au sein de différents textes littéraires.</a:t>
            </a:r>
            <a:r>
              <a:rPr lang="en-GB" dirty="0"/>
              <a:t> </a:t>
            </a:r>
            <a:endParaRPr lang="en-GB" dirty="0" smtClean="0"/>
          </a:p>
          <a:p>
            <a:endParaRPr lang="en-GB" dirty="0"/>
          </a:p>
          <a:p>
            <a:r>
              <a:rPr lang="fr-FR" dirty="0" smtClean="0"/>
              <a:t>Il </a:t>
            </a:r>
            <a:r>
              <a:rPr lang="fr-FR" dirty="0"/>
              <a:t>est raisonnable aussi de centrer le travail sur la </a:t>
            </a:r>
            <a:r>
              <a:rPr lang="fr-FR" dirty="0" err="1"/>
              <a:t>co-référence</a:t>
            </a:r>
            <a:r>
              <a:rPr lang="fr-FR" dirty="0"/>
              <a:t> à partir des personnages. Ils sont au cœur des préoccupations du lecteur, mais ils sont également fondamentaux pour comprendre les récits qui sont avant tout des histoires de personnages. </a:t>
            </a:r>
            <a:endParaRPr lang="fr-FR" dirty="0" smtClean="0"/>
          </a:p>
          <a:p>
            <a:endParaRPr lang="en-GB" dirty="0"/>
          </a:p>
          <a:p>
            <a:r>
              <a:rPr lang="fr-FR" dirty="0" smtClean="0"/>
              <a:t>Savoir: </a:t>
            </a:r>
            <a:r>
              <a:rPr lang="fr-FR" b="1" dirty="0"/>
              <a:t>qui dit / pense / éprouve / fait, quoi et à propos de qui, est essentiel. </a:t>
            </a:r>
            <a:endParaRPr lang="en-US" b="1" dirty="0"/>
          </a:p>
        </p:txBody>
      </p:sp>
    </p:spTree>
    <p:extLst>
      <p:ext uri="{BB962C8B-B14F-4D97-AF65-F5344CB8AC3E}">
        <p14:creationId xmlns:p14="http://schemas.microsoft.com/office/powerpoint/2010/main" val="3066988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endParaRPr lang="fr-FR" sz="1600" b="1" dirty="0"/>
          </a:p>
          <a:p>
            <a:endParaRPr lang="fr-FR" dirty="0"/>
          </a:p>
          <a:p>
            <a:r>
              <a:rPr lang="fr-FR" sz="2400" b="1" dirty="0" smtClean="0">
                <a:solidFill>
                  <a:schemeClr val="accent2">
                    <a:lumMod val="50000"/>
                  </a:schemeClr>
                </a:solidFill>
              </a:rPr>
              <a:t>Les objectifs d’aujourd’hui</a:t>
            </a:r>
            <a:endParaRPr lang="fr-FR" sz="2400" b="1" dirty="0">
              <a:solidFill>
                <a:schemeClr val="accent2">
                  <a:lumMod val="50000"/>
                </a:schemeClr>
              </a:solidFill>
            </a:endParaRPr>
          </a:p>
        </p:txBody>
      </p:sp>
      <p:sp>
        <p:nvSpPr>
          <p:cNvPr id="5" name="Content Placeholder 2"/>
          <p:cNvSpPr txBox="1">
            <a:spLocks/>
          </p:cNvSpPr>
          <p:nvPr/>
        </p:nvSpPr>
        <p:spPr>
          <a:xfrm>
            <a:off x="1336431" y="1946031"/>
            <a:ext cx="9373772" cy="31769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0"/>
              </a:spcBef>
              <a:buSzPct val="100000"/>
              <a:buFont typeface="Arial" pitchFamily="34" charset="0"/>
              <a:buNone/>
              <a:defRPr sz="1800" kern="1200" cap="all" baseline="0">
                <a:solidFill>
                  <a:schemeClr val="accent2"/>
                </a:solidFill>
                <a:latin typeface="+mn-lt"/>
                <a:ea typeface="+mn-ea"/>
                <a:cs typeface="+mn-cs"/>
              </a:defRPr>
            </a:lvl1pPr>
            <a:lvl2pPr marL="457200" indent="0" algn="ctr" defTabSz="914400" rtl="0" eaLnBrk="1" latinLnBrk="0" hangingPunct="1">
              <a:lnSpc>
                <a:spcPct val="90000"/>
              </a:lnSpc>
              <a:spcBef>
                <a:spcPts val="1000"/>
              </a:spcBef>
              <a:buSzPct val="100000"/>
              <a:buFont typeface="Arial" pitchFamily="34" charset="0"/>
              <a:buNone/>
              <a:defRPr sz="2800" kern="1200">
                <a:solidFill>
                  <a:schemeClr val="accent2">
                    <a:lumMod val="75000"/>
                  </a:schemeClr>
                </a:solidFill>
                <a:latin typeface="+mn-lt"/>
                <a:ea typeface="+mn-ea"/>
                <a:cs typeface="+mn-cs"/>
              </a:defRPr>
            </a:lvl2pPr>
            <a:lvl3pPr marL="914400" indent="0" algn="ctr" defTabSz="914400" rtl="0" eaLnBrk="1" latinLnBrk="0" hangingPunct="1">
              <a:lnSpc>
                <a:spcPct val="90000"/>
              </a:lnSpc>
              <a:spcBef>
                <a:spcPts val="800"/>
              </a:spcBef>
              <a:buSzPct val="100000"/>
              <a:buFont typeface="Arial" pitchFamily="34" charset="0"/>
              <a:buNone/>
              <a:defRPr sz="2400" kern="1200">
                <a:solidFill>
                  <a:schemeClr val="accent2">
                    <a:lumMod val="75000"/>
                  </a:schemeClr>
                </a:solidFill>
                <a:latin typeface="+mn-lt"/>
                <a:ea typeface="+mn-ea"/>
                <a:cs typeface="+mn-cs"/>
              </a:defRPr>
            </a:lvl3pPr>
            <a:lvl4pPr marL="1371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4pPr>
            <a:lvl5pPr marL="18288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5pPr>
            <a:lvl6pPr marL="22860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6pPr>
            <a:lvl7pPr marL="27432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7pPr>
            <a:lvl8pPr marL="32004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8pPr>
            <a:lvl9pPr marL="3657600" indent="0" algn="ctr" defTabSz="914400" rtl="0" eaLnBrk="1" latinLnBrk="0" hangingPunct="1">
              <a:lnSpc>
                <a:spcPct val="90000"/>
              </a:lnSpc>
              <a:spcBef>
                <a:spcPts val="800"/>
              </a:spcBef>
              <a:buSzPct val="100000"/>
              <a:buFont typeface="Arial" pitchFamily="34" charset="0"/>
              <a:buNone/>
              <a:defRPr sz="2000" kern="1200">
                <a:solidFill>
                  <a:schemeClr val="accent2">
                    <a:lumMod val="75000"/>
                  </a:schemeClr>
                </a:solidFill>
                <a:latin typeface="+mn-lt"/>
                <a:ea typeface="+mn-ea"/>
                <a:cs typeface="+mn-cs"/>
              </a:defRPr>
            </a:lvl9pPr>
          </a:lstStyle>
          <a:p>
            <a:pPr algn="just">
              <a:buClr>
                <a:srgbClr val="3691AA">
                  <a:lumMod val="75000"/>
                </a:srgbClr>
              </a:buClr>
              <a:buFont typeface="Wingdings" pitchFamily="2" charset="2"/>
              <a:buChar char="Ø"/>
            </a:pPr>
            <a:r>
              <a:rPr lang="fr-FR" sz="2800" noProof="1" smtClean="0">
                <a:solidFill>
                  <a:srgbClr val="3691AA">
                    <a:lumMod val="75000"/>
                  </a:srgbClr>
                </a:solidFill>
              </a:rPr>
              <a:t> Comprendre l’implicite</a:t>
            </a:r>
          </a:p>
          <a:p>
            <a:pPr algn="just">
              <a:buClr>
                <a:srgbClr val="3691AA">
                  <a:lumMod val="75000"/>
                </a:srgbClr>
              </a:buClr>
            </a:pPr>
            <a:r>
              <a:rPr lang="fr-FR" sz="2800" noProof="1">
                <a:solidFill>
                  <a:srgbClr val="3691AA">
                    <a:lumMod val="75000"/>
                  </a:srgbClr>
                </a:solidFill>
              </a:rPr>
              <a:t> </a:t>
            </a:r>
            <a:r>
              <a:rPr lang="fr-FR" sz="2800" noProof="1" smtClean="0">
                <a:solidFill>
                  <a:srgbClr val="3691AA">
                    <a:lumMod val="75000"/>
                  </a:srgbClr>
                </a:solidFill>
              </a:rPr>
              <a:t>   </a:t>
            </a:r>
          </a:p>
          <a:p>
            <a:pPr algn="just">
              <a:buClr>
                <a:srgbClr val="3691AA">
                  <a:lumMod val="75000"/>
                </a:srgbClr>
              </a:buClr>
              <a:buFont typeface="Wingdings" pitchFamily="2" charset="2"/>
              <a:buChar char="Ø"/>
            </a:pPr>
            <a:r>
              <a:rPr lang="fr-FR" sz="2800" noProof="1" smtClean="0">
                <a:solidFill>
                  <a:srgbClr val="3691AA">
                    <a:lumMod val="75000"/>
                  </a:srgbClr>
                </a:solidFill>
              </a:rPr>
              <a:t> Avoir des Pistes de travail avec les élèves</a:t>
            </a:r>
          </a:p>
          <a:p>
            <a:pPr algn="just">
              <a:buClr>
                <a:srgbClr val="3691AA">
                  <a:lumMod val="75000"/>
                </a:srgbClr>
              </a:buClr>
              <a:buFont typeface="Wingdings" pitchFamily="2" charset="2"/>
              <a:buChar char="Ø"/>
            </a:pPr>
            <a:endParaRPr lang="fr-FR" sz="2800" noProof="1" smtClean="0">
              <a:solidFill>
                <a:srgbClr val="3691AA">
                  <a:lumMod val="75000"/>
                </a:srgbClr>
              </a:solidFill>
            </a:endParaRPr>
          </a:p>
          <a:p>
            <a:pPr algn="just">
              <a:buClr>
                <a:srgbClr val="3691AA">
                  <a:lumMod val="75000"/>
                </a:srgbClr>
              </a:buClr>
              <a:buFont typeface="Wingdings" pitchFamily="2" charset="2"/>
              <a:buChar char="Ø"/>
            </a:pPr>
            <a:r>
              <a:rPr lang="fr-FR" sz="2800" noProof="1" smtClean="0">
                <a:solidFill>
                  <a:srgbClr val="3691AA">
                    <a:lumMod val="75000"/>
                  </a:srgbClr>
                </a:solidFill>
              </a:rPr>
              <a:t> proposer des outils spécifiques</a:t>
            </a:r>
          </a:p>
          <a:p>
            <a:pPr marL="45720" algn="l">
              <a:spcBef>
                <a:spcPts val="1800"/>
              </a:spcBef>
              <a:buClr>
                <a:srgbClr val="3691AA">
                  <a:lumMod val="75000"/>
                </a:srgbClr>
              </a:buClr>
            </a:pPr>
            <a:endParaRPr lang="fr-FR" sz="2000" noProof="1">
              <a:solidFill>
                <a:srgbClr val="3691AA">
                  <a:lumMod val="75000"/>
                </a:srgbClr>
              </a:solidFill>
              <a:latin typeface="Georgia"/>
            </a:endParaRPr>
          </a:p>
        </p:txBody>
      </p:sp>
    </p:spTree>
    <p:extLst>
      <p:ext uri="{BB962C8B-B14F-4D97-AF65-F5344CB8AC3E}">
        <p14:creationId xmlns:p14="http://schemas.microsoft.com/office/powerpoint/2010/main" val="4119713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smtClean="0"/>
              <a:t>IX </a:t>
            </a:r>
            <a:r>
              <a:rPr lang="fr-FR" b="1" dirty="0"/>
              <a:t>Faut-il travailler particulièrement les pronoms ?</a:t>
            </a:r>
            <a:endParaRPr lang="en-GB" dirty="0"/>
          </a:p>
          <a:p>
            <a:endParaRPr lang="fr-FR" dirty="0" smtClean="0"/>
          </a:p>
        </p:txBody>
      </p:sp>
      <p:sp>
        <p:nvSpPr>
          <p:cNvPr id="2" name="Rectangle 1"/>
          <p:cNvSpPr/>
          <p:nvPr/>
        </p:nvSpPr>
        <p:spPr>
          <a:xfrm>
            <a:off x="546100" y="1171644"/>
            <a:ext cx="10388600" cy="3139321"/>
          </a:xfrm>
          <a:prstGeom prst="rect">
            <a:avLst/>
          </a:prstGeom>
        </p:spPr>
        <p:txBody>
          <a:bodyPr wrap="square">
            <a:spAutoFit/>
          </a:bodyPr>
          <a:lstStyle/>
          <a:p>
            <a:r>
              <a:rPr lang="fr-FR" dirty="0"/>
              <a:t>De même, pour le nombre de personnages. Il n’est pas besoin de travailler avec une cohorte de personnages pour attirer l’attention de l’élève sur la question des substituts : quand un texte en présente seulement deux, on a déjà assez de confusions possibles pour en faire un support intéressant. </a:t>
            </a:r>
            <a:br>
              <a:rPr lang="fr-FR" dirty="0"/>
            </a:br>
            <a:r>
              <a:rPr lang="fr-FR" dirty="0"/>
              <a:t/>
            </a:r>
            <a:br>
              <a:rPr lang="fr-FR" dirty="0"/>
            </a:br>
            <a:r>
              <a:rPr lang="fr-FR" dirty="0"/>
              <a:t>Par ailleurs, en fonction du cursus, donc de l’âge et des capacités, il faut savoir se limiter à certaines demandes d’explicitation : </a:t>
            </a:r>
            <a:endParaRPr lang="en-GB" dirty="0"/>
          </a:p>
          <a:p>
            <a:r>
              <a:rPr lang="fr-FR" dirty="0"/>
              <a:t>Les plus jeunes peuvent difficilement entrer dans l’identification du rôle joué par certains pronoms compléments ; il leur est difficile aussi de voir le lien qu’établissent certains déterminants entre le nom auquel ils se rattachent et le nom d’un personnage auquel ils réfèrent aussi (ex. </a:t>
            </a:r>
            <a:r>
              <a:rPr lang="fr-FR" i="1" dirty="0"/>
              <a:t>Pierre dit à Jean qu’il voudrait lire, mais qu’il a perdu </a:t>
            </a:r>
            <a:r>
              <a:rPr lang="fr-FR" b="1" i="1" dirty="0"/>
              <a:t>son</a:t>
            </a:r>
            <a:r>
              <a:rPr lang="fr-FR" i="1" dirty="0"/>
              <a:t> livre</a:t>
            </a:r>
            <a:r>
              <a:rPr lang="fr-FR" dirty="0"/>
              <a:t>.).</a:t>
            </a:r>
            <a:r>
              <a:rPr lang="en-GB" dirty="0"/>
              <a:t> </a:t>
            </a:r>
            <a:endParaRPr lang="en-US" dirty="0"/>
          </a:p>
        </p:txBody>
      </p:sp>
    </p:spTree>
    <p:extLst>
      <p:ext uri="{BB962C8B-B14F-4D97-AF65-F5344CB8AC3E}">
        <p14:creationId xmlns:p14="http://schemas.microsoft.com/office/powerpoint/2010/main" val="100962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r>
              <a:rPr lang="fr-FR" b="1" dirty="0" smtClean="0"/>
              <a:t>IX </a:t>
            </a:r>
            <a:r>
              <a:rPr lang="fr-FR" b="1" dirty="0"/>
              <a:t>Faut-il travailler particulièrement les pronoms ?</a:t>
            </a:r>
            <a:endParaRPr lang="en-GB" dirty="0"/>
          </a:p>
          <a:p>
            <a:endParaRPr lang="fr-FR" dirty="0" smtClean="0"/>
          </a:p>
        </p:txBody>
      </p:sp>
      <p:sp>
        <p:nvSpPr>
          <p:cNvPr id="2" name="Rectangle 1"/>
          <p:cNvSpPr/>
          <p:nvPr/>
        </p:nvSpPr>
        <p:spPr>
          <a:xfrm>
            <a:off x="571500" y="1035546"/>
            <a:ext cx="10744200" cy="3416320"/>
          </a:xfrm>
          <a:prstGeom prst="rect">
            <a:avLst/>
          </a:prstGeom>
        </p:spPr>
        <p:txBody>
          <a:bodyPr wrap="square">
            <a:spAutoFit/>
          </a:bodyPr>
          <a:lstStyle/>
          <a:p>
            <a:r>
              <a:rPr lang="fr-FR" dirty="0"/>
              <a:t>Par ailleurs, si l’on veut que le travail sur les pronoms soit bien resitué dans le cadre de la compréhension des textes, il ne faut pas le détacher d’autres possibilités de désigner les personnages. En effet, les pronoms servent simplement au </a:t>
            </a:r>
            <a:r>
              <a:rPr lang="fr-FR" dirty="0" smtClean="0"/>
              <a:t>lecteur </a:t>
            </a:r>
            <a:r>
              <a:rPr lang="fr-FR" dirty="0"/>
              <a:t>à savoir qu’on continue à parler du même sujet. A côté de cela, des désignatifs (noms, expressions imagées), tout en assurant la </a:t>
            </a:r>
            <a:r>
              <a:rPr lang="fr-FR" dirty="0" err="1"/>
              <a:t>co-référence</a:t>
            </a:r>
            <a:r>
              <a:rPr lang="fr-FR" dirty="0"/>
              <a:t>, apportent des informations constitutives du portrait du personnage (ex. </a:t>
            </a:r>
            <a:r>
              <a:rPr lang="fr-FR" i="1" dirty="0"/>
              <a:t>Pierre / l’enfant / le garnement / le méchant garçon, </a:t>
            </a:r>
            <a:r>
              <a:rPr lang="fr-FR" dirty="0"/>
              <a:t>etc.). </a:t>
            </a:r>
            <a:br>
              <a:rPr lang="fr-FR" dirty="0"/>
            </a:br>
            <a:r>
              <a:rPr lang="fr-FR" dirty="0"/>
              <a:t/>
            </a:r>
            <a:br>
              <a:rPr lang="fr-FR" dirty="0"/>
            </a:br>
            <a:r>
              <a:rPr lang="fr-FR" dirty="0"/>
              <a:t>Enfin, pour travailler les pronoms et plus largement la </a:t>
            </a:r>
            <a:r>
              <a:rPr lang="fr-FR" dirty="0" err="1"/>
              <a:t>co-référence</a:t>
            </a:r>
            <a:r>
              <a:rPr lang="fr-FR" dirty="0"/>
              <a:t>, il revient au professeur de demander, avec régularité, au cours de la lecture, l’explicitation du rôle de tel ou tel substitut. Il peut aussi aider les lecteurs à faire émerger (par une mise en évidence matérielle) le lien entre diverses manières de désigner un personnage, afin de le leur faire caractériser. L’élève produit alors des phrases ou des petits textes dont le but est d’utiliser les pronoms comme </a:t>
            </a:r>
            <a:r>
              <a:rPr lang="fr-FR" dirty="0" err="1"/>
              <a:t>co-référence</a:t>
            </a:r>
            <a:r>
              <a:rPr lang="fr-FR" dirty="0"/>
              <a:t>.</a:t>
            </a:r>
            <a:r>
              <a:rPr lang="en-GB" dirty="0"/>
              <a:t> </a:t>
            </a:r>
            <a:endParaRPr lang="en-US" dirty="0"/>
          </a:p>
        </p:txBody>
      </p:sp>
    </p:spTree>
    <p:extLst>
      <p:ext uri="{BB962C8B-B14F-4D97-AF65-F5344CB8AC3E}">
        <p14:creationId xmlns:p14="http://schemas.microsoft.com/office/powerpoint/2010/main" val="4211152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94100" y="342901"/>
            <a:ext cx="4978400" cy="543739"/>
          </a:xfrm>
          <a:prstGeom prst="rect">
            <a:avLst/>
          </a:prstGeom>
          <a:noFill/>
        </p:spPr>
        <p:txBody>
          <a:bodyPr wrap="square" rtlCol="0">
            <a:spAutoFit/>
          </a:bodyPr>
          <a:lstStyle/>
          <a:p>
            <a:pPr algn="ctr">
              <a:lnSpc>
                <a:spcPct val="90000"/>
              </a:lnSpc>
            </a:pPr>
            <a:r>
              <a:rPr lang="en-US" sz="3200" dirty="0" smtClean="0">
                <a:solidFill>
                  <a:schemeClr val="accent2"/>
                </a:solidFill>
              </a:rPr>
              <a:t>Conclusion</a:t>
            </a:r>
            <a:endParaRPr lang="en-US" sz="3200" dirty="0">
              <a:solidFill>
                <a:schemeClr val="accent2"/>
              </a:solidFill>
            </a:endParaRPr>
          </a:p>
        </p:txBody>
      </p:sp>
      <p:sp>
        <p:nvSpPr>
          <p:cNvPr id="4" name="ZoneTexte 3"/>
          <p:cNvSpPr txBox="1"/>
          <p:nvPr/>
        </p:nvSpPr>
        <p:spPr>
          <a:xfrm>
            <a:off x="990600" y="812801"/>
            <a:ext cx="10202917" cy="5078314"/>
          </a:xfrm>
          <a:prstGeom prst="rect">
            <a:avLst/>
          </a:prstGeom>
          <a:noFill/>
        </p:spPr>
        <p:txBody>
          <a:bodyPr wrap="square" rtlCol="0">
            <a:spAutoFit/>
          </a:bodyPr>
          <a:lstStyle/>
          <a:p>
            <a:r>
              <a:rPr lang="fr-FR" dirty="0">
                <a:cs typeface="Arial" charset="0"/>
              </a:rPr>
              <a:t>Construire la signification d</a:t>
            </a:r>
            <a:r>
              <a:rPr lang="ja-JP" altLang="fr-FR" dirty="0">
                <a:latin typeface="Arial"/>
                <a:cs typeface="Arial" charset="0"/>
              </a:rPr>
              <a:t>’</a:t>
            </a:r>
            <a:r>
              <a:rPr lang="fr-FR" dirty="0">
                <a:cs typeface="Arial" charset="0"/>
              </a:rPr>
              <a:t>un texte …</a:t>
            </a:r>
          </a:p>
          <a:p>
            <a:r>
              <a:rPr lang="fr-FR" dirty="0">
                <a:cs typeface="Arial" charset="0"/>
              </a:rPr>
              <a:t>Elle nait de la collaboration entre l</a:t>
            </a:r>
            <a:r>
              <a:rPr lang="ja-JP" altLang="fr-FR" dirty="0">
                <a:latin typeface="Arial"/>
                <a:cs typeface="Arial" charset="0"/>
              </a:rPr>
              <a:t>’</a:t>
            </a:r>
            <a:r>
              <a:rPr lang="fr-FR" dirty="0">
                <a:cs typeface="Arial" charset="0"/>
              </a:rPr>
              <a:t>auteur et son lecteur. La signification n</a:t>
            </a:r>
            <a:r>
              <a:rPr lang="ja-JP" altLang="fr-FR" dirty="0">
                <a:latin typeface="Arial"/>
                <a:cs typeface="Arial" charset="0"/>
              </a:rPr>
              <a:t>’</a:t>
            </a:r>
            <a:r>
              <a:rPr lang="fr-FR" dirty="0">
                <a:cs typeface="Arial" charset="0"/>
              </a:rPr>
              <a:t>est pas donnée : elle se construit.</a:t>
            </a:r>
          </a:p>
          <a:p>
            <a:r>
              <a:rPr lang="fr-FR" u="sng" dirty="0">
                <a:cs typeface="Arial" charset="0"/>
              </a:rPr>
              <a:t>On proposera</a:t>
            </a:r>
            <a:r>
              <a:rPr lang="fr-FR" dirty="0">
                <a:cs typeface="Arial" charset="0"/>
              </a:rPr>
              <a:t> :</a:t>
            </a:r>
          </a:p>
          <a:p>
            <a:pPr lvl="1"/>
            <a:r>
              <a:rPr lang="fr-FR" dirty="0">
                <a:cs typeface="Arial" charset="0"/>
              </a:rPr>
              <a:t>- des groupements de textes qui vont s</a:t>
            </a:r>
            <a:r>
              <a:rPr lang="ja-JP" altLang="fr-FR" dirty="0">
                <a:latin typeface="Arial"/>
                <a:cs typeface="Arial" charset="0"/>
              </a:rPr>
              <a:t>’</a:t>
            </a:r>
            <a:r>
              <a:rPr lang="fr-FR" dirty="0">
                <a:cs typeface="Arial" charset="0"/>
              </a:rPr>
              <a:t>éclairer les uns les autres</a:t>
            </a:r>
          </a:p>
          <a:p>
            <a:pPr lvl="1"/>
            <a:r>
              <a:rPr lang="fr-FR" dirty="0">
                <a:cs typeface="Arial" charset="0"/>
              </a:rPr>
              <a:t>- apporter oralement les savoirs </a:t>
            </a:r>
            <a:r>
              <a:rPr lang="fr-FR" dirty="0" smtClean="0">
                <a:cs typeface="Arial" charset="0"/>
              </a:rPr>
              <a:t>nécessaires (donner des stratégies explicites à partir des exercices proposés)</a:t>
            </a:r>
            <a:endParaRPr lang="fr-FR" dirty="0">
              <a:cs typeface="Arial" charset="0"/>
            </a:endParaRPr>
          </a:p>
          <a:p>
            <a:pPr marL="742950" lvl="1" indent="-285750">
              <a:buFontTx/>
              <a:buChar char="-"/>
            </a:pPr>
            <a:r>
              <a:rPr lang="fr-FR" dirty="0" smtClean="0">
                <a:cs typeface="Arial" charset="0"/>
              </a:rPr>
              <a:t>éclaircir </a:t>
            </a:r>
            <a:r>
              <a:rPr lang="fr-FR" dirty="0">
                <a:cs typeface="Arial" charset="0"/>
              </a:rPr>
              <a:t>les allusions </a:t>
            </a:r>
            <a:r>
              <a:rPr lang="fr-FR" dirty="0" smtClean="0">
                <a:cs typeface="Arial" charset="0"/>
              </a:rPr>
              <a:t>culturelles</a:t>
            </a:r>
          </a:p>
          <a:p>
            <a:pPr marL="742950" lvl="1" indent="-285750">
              <a:buFontTx/>
              <a:buChar char="-"/>
            </a:pPr>
            <a:r>
              <a:rPr lang="fr-FR" dirty="0" smtClean="0">
                <a:cs typeface="Arial" charset="0"/>
              </a:rPr>
              <a:t>Des exercices sur l’implicite et les inférences</a:t>
            </a:r>
            <a:endParaRPr lang="fr-FR" dirty="0">
              <a:cs typeface="Arial" charset="0"/>
            </a:endParaRPr>
          </a:p>
          <a:p>
            <a:pPr marL="742950" lvl="1" indent="-285750">
              <a:buFontTx/>
              <a:buChar char="-"/>
            </a:pPr>
            <a:endParaRPr lang="fr-FR" dirty="0">
              <a:cs typeface="Arial" charset="0"/>
            </a:endParaRPr>
          </a:p>
          <a:p>
            <a:r>
              <a:rPr lang="fr-FR" u="sng" dirty="0">
                <a:cs typeface="Arial" charset="0"/>
              </a:rPr>
              <a:t>On mettra l</a:t>
            </a:r>
            <a:r>
              <a:rPr lang="ja-JP" altLang="fr-FR" u="sng" dirty="0">
                <a:latin typeface="Arial"/>
                <a:cs typeface="Arial" charset="0"/>
              </a:rPr>
              <a:t>’</a:t>
            </a:r>
            <a:r>
              <a:rPr lang="fr-FR" u="sng" dirty="0">
                <a:cs typeface="Arial" charset="0"/>
              </a:rPr>
              <a:t>accent sur les axes suivants</a:t>
            </a:r>
            <a:r>
              <a:rPr lang="fr-FR" dirty="0">
                <a:cs typeface="Arial" charset="0"/>
              </a:rPr>
              <a:t> :</a:t>
            </a:r>
          </a:p>
          <a:p>
            <a:pPr lvl="1"/>
            <a:r>
              <a:rPr lang="fr-FR" dirty="0">
                <a:cs typeface="Arial" charset="0"/>
              </a:rPr>
              <a:t>- identification de l</a:t>
            </a:r>
            <a:r>
              <a:rPr lang="ja-JP" altLang="fr-FR" dirty="0">
                <a:latin typeface="Arial"/>
                <a:cs typeface="Arial" charset="0"/>
              </a:rPr>
              <a:t>’</a:t>
            </a:r>
            <a:r>
              <a:rPr lang="fr-FR" dirty="0">
                <a:cs typeface="Arial" charset="0"/>
              </a:rPr>
              <a:t>idée principale</a:t>
            </a:r>
          </a:p>
          <a:p>
            <a:pPr lvl="1"/>
            <a:r>
              <a:rPr lang="fr-FR" dirty="0">
                <a:cs typeface="Arial" charset="0"/>
              </a:rPr>
              <a:t>- explicitation/argumentation de ce qui a été compris</a:t>
            </a:r>
          </a:p>
          <a:p>
            <a:pPr lvl="1"/>
            <a:r>
              <a:rPr lang="fr-FR" dirty="0">
                <a:cs typeface="Arial" charset="0"/>
              </a:rPr>
              <a:t>- confronter ce qui a été lu à son expérience personnelle</a:t>
            </a:r>
          </a:p>
          <a:p>
            <a:pPr lvl="1">
              <a:buFontTx/>
              <a:buChar char="-"/>
            </a:pPr>
            <a:r>
              <a:rPr lang="fr-FR" dirty="0">
                <a:cs typeface="Arial" charset="0"/>
              </a:rPr>
              <a:t> effectuer des inférences (ce qui n</a:t>
            </a:r>
            <a:r>
              <a:rPr lang="ja-JP" altLang="fr-FR" dirty="0">
                <a:latin typeface="Arial"/>
                <a:cs typeface="Arial" charset="0"/>
              </a:rPr>
              <a:t>’</a:t>
            </a:r>
            <a:r>
              <a:rPr lang="fr-FR" dirty="0">
                <a:cs typeface="Arial" charset="0"/>
              </a:rPr>
              <a:t>est pas écrit explicitement)</a:t>
            </a:r>
          </a:p>
          <a:p>
            <a:pPr lvl="1">
              <a:buFontTx/>
              <a:buChar char="-"/>
            </a:pPr>
            <a:r>
              <a:rPr lang="fr-FR" dirty="0">
                <a:cs typeface="Arial" charset="0"/>
              </a:rPr>
              <a:t> opérer des généralisations (</a:t>
            </a:r>
            <a:r>
              <a:rPr lang="fr-FR" i="1" dirty="0">
                <a:cs typeface="Arial" charset="0"/>
              </a:rPr>
              <a:t>ça se passe toujours ainsi…)</a:t>
            </a:r>
          </a:p>
          <a:p>
            <a:pPr lvl="1"/>
            <a:r>
              <a:rPr lang="fr-FR" dirty="0">
                <a:cs typeface="Arial" charset="0"/>
              </a:rPr>
              <a:t>- comparer aux lectures antérieures ce qui vient d</a:t>
            </a:r>
            <a:r>
              <a:rPr lang="ja-JP" altLang="fr-FR" dirty="0">
                <a:latin typeface="Arial"/>
                <a:cs typeface="Arial" charset="0"/>
              </a:rPr>
              <a:t>’</a:t>
            </a:r>
            <a:r>
              <a:rPr lang="fr-FR" dirty="0">
                <a:cs typeface="Arial" charset="0"/>
              </a:rPr>
              <a:t>être lu</a:t>
            </a:r>
          </a:p>
          <a:p>
            <a:pPr lvl="1"/>
            <a:endParaRPr lang="fr-FR" dirty="0" smtClean="0">
              <a:cs typeface="Arial" charset="0"/>
            </a:endParaRPr>
          </a:p>
        </p:txBody>
      </p:sp>
    </p:spTree>
    <p:extLst>
      <p:ext uri="{BB962C8B-B14F-4D97-AF65-F5344CB8AC3E}">
        <p14:creationId xmlns:p14="http://schemas.microsoft.com/office/powerpoint/2010/main" val="1294774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endParaRPr lang="fr-FR" dirty="0" smtClean="0"/>
          </a:p>
        </p:txBody>
      </p:sp>
      <p:sp>
        <p:nvSpPr>
          <p:cNvPr id="4" name="ZoneTexte 3"/>
          <p:cNvSpPr txBox="1"/>
          <p:nvPr/>
        </p:nvSpPr>
        <p:spPr>
          <a:xfrm>
            <a:off x="1078522" y="1390651"/>
            <a:ext cx="10114995" cy="3785652"/>
          </a:xfrm>
          <a:prstGeom prst="rect">
            <a:avLst/>
          </a:prstGeom>
          <a:noFill/>
        </p:spPr>
        <p:txBody>
          <a:bodyPr wrap="square" rtlCol="0">
            <a:spAutoFit/>
          </a:bodyPr>
          <a:lstStyle/>
          <a:p>
            <a:r>
              <a:rPr lang="fr-FR" sz="2400" dirty="0">
                <a:cs typeface="Arial" charset="0"/>
              </a:rPr>
              <a:t>L</a:t>
            </a:r>
            <a:r>
              <a:rPr lang="ja-JP" altLang="fr-FR" sz="2400" dirty="0">
                <a:latin typeface="Arial"/>
                <a:cs typeface="Arial" charset="0"/>
              </a:rPr>
              <a:t>’</a:t>
            </a:r>
            <a:r>
              <a:rPr lang="fr-FR" sz="2400" dirty="0">
                <a:cs typeface="Arial" charset="0"/>
              </a:rPr>
              <a:t>apprentissage de la lecture passe par :</a:t>
            </a:r>
          </a:p>
          <a:p>
            <a:r>
              <a:rPr lang="fr-FR" sz="2400" dirty="0">
                <a:cs typeface="Arial" charset="0"/>
              </a:rPr>
              <a:t>- un entrainement systématique, répété, méthodique, évalué.</a:t>
            </a:r>
          </a:p>
          <a:p>
            <a:pPr>
              <a:buFontTx/>
              <a:buChar char="-"/>
            </a:pPr>
            <a:r>
              <a:rPr lang="fr-FR" sz="2400" dirty="0">
                <a:cs typeface="Arial" charset="0"/>
              </a:rPr>
              <a:t> des stratégies de compréhension et d</a:t>
            </a:r>
            <a:r>
              <a:rPr lang="ja-JP" altLang="fr-FR" sz="2400" dirty="0">
                <a:latin typeface="Arial"/>
                <a:cs typeface="Arial" charset="0"/>
              </a:rPr>
              <a:t>’</a:t>
            </a:r>
            <a:r>
              <a:rPr lang="fr-FR" sz="2400" dirty="0">
                <a:cs typeface="Arial" charset="0"/>
              </a:rPr>
              <a:t>explicitations de celles-ci.</a:t>
            </a:r>
          </a:p>
          <a:p>
            <a:pPr>
              <a:buFontTx/>
              <a:buChar char="-"/>
            </a:pPr>
            <a:endParaRPr lang="fr-FR" sz="2400" dirty="0">
              <a:cs typeface="Arial" charset="0"/>
            </a:endParaRPr>
          </a:p>
          <a:p>
            <a:pPr algn="just"/>
            <a:r>
              <a:rPr lang="fr-FR" sz="2400" dirty="0">
                <a:cs typeface="Arial" charset="0"/>
              </a:rPr>
              <a:t>Apprendre à hiérarchiser les informations d</a:t>
            </a:r>
            <a:r>
              <a:rPr lang="ja-JP" altLang="fr-FR" sz="2400" dirty="0">
                <a:latin typeface="Arial"/>
                <a:cs typeface="Arial" charset="0"/>
              </a:rPr>
              <a:t>’</a:t>
            </a:r>
            <a:r>
              <a:rPr lang="fr-FR" sz="2400" dirty="0">
                <a:cs typeface="Arial" charset="0"/>
              </a:rPr>
              <a:t>un texte, à les mettre en cohérence, à inférer les " trous sémantiques " du texte en mobilisant ses connaissances antérieures sont quelques-unes des compétences à travailler.</a:t>
            </a:r>
          </a:p>
          <a:p>
            <a:endParaRPr lang="fr-FR" sz="2400" dirty="0">
              <a:cs typeface="Arial" charset="0"/>
            </a:endParaRPr>
          </a:p>
          <a:p>
            <a:pPr algn="ctr"/>
            <a:r>
              <a:rPr lang="fr-FR" sz="2400" dirty="0">
                <a:solidFill>
                  <a:srgbClr val="FF0000"/>
                </a:solidFill>
                <a:cs typeface="Arial" charset="0"/>
              </a:rPr>
              <a:t>Tout cela de façon très régulière…</a:t>
            </a:r>
          </a:p>
        </p:txBody>
      </p:sp>
    </p:spTree>
    <p:extLst>
      <p:ext uri="{BB962C8B-B14F-4D97-AF65-F5344CB8AC3E}">
        <p14:creationId xmlns:p14="http://schemas.microsoft.com/office/powerpoint/2010/main" val="256923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3785652"/>
          </a:xfrm>
          <a:prstGeom prst="rect">
            <a:avLst/>
          </a:prstGeom>
          <a:noFill/>
        </p:spPr>
        <p:txBody>
          <a:bodyPr wrap="square" rtlCol="0">
            <a:spAutoFit/>
          </a:bodyPr>
          <a:lstStyle/>
          <a:p>
            <a:r>
              <a:rPr lang="fr-FR" sz="2400" b="1" dirty="0"/>
              <a:t>L</a:t>
            </a:r>
            <a:r>
              <a:rPr lang="fr-FR" sz="2400" b="1" dirty="0" smtClean="0"/>
              <a:t>es </a:t>
            </a:r>
            <a:r>
              <a:rPr lang="fr-FR" sz="2400" b="1" dirty="0"/>
              <a:t>inférences </a:t>
            </a:r>
            <a:r>
              <a:rPr lang="fr-FR" sz="2400" b="1" dirty="0" smtClean="0"/>
              <a:t>peuvent faire </a:t>
            </a:r>
            <a:r>
              <a:rPr lang="fr-FR" sz="2400" b="1" dirty="0"/>
              <a:t>appel à des connaissances extérieures au texte, reposant sur :</a:t>
            </a:r>
          </a:p>
          <a:p>
            <a:pPr lvl="1">
              <a:buFontTx/>
              <a:buChar char="-"/>
            </a:pPr>
            <a:r>
              <a:rPr lang="fr-FR" sz="2400" b="1" dirty="0"/>
              <a:t> une expérience du monde personnelle</a:t>
            </a:r>
          </a:p>
          <a:p>
            <a:pPr lvl="1">
              <a:buFontTx/>
              <a:buChar char="-"/>
            </a:pPr>
            <a:r>
              <a:rPr lang="fr-FR" sz="2400" b="1" dirty="0"/>
              <a:t> une expérience du monde représenté dans </a:t>
            </a:r>
            <a:r>
              <a:rPr lang="fr-FR" sz="2400" b="1" u="sng" dirty="0" smtClean="0"/>
              <a:t>les textes</a:t>
            </a:r>
            <a:r>
              <a:rPr lang="fr-FR" sz="2400" b="1" dirty="0" smtClean="0"/>
              <a:t>. </a:t>
            </a:r>
          </a:p>
          <a:p>
            <a:pPr lvl="1">
              <a:buFontTx/>
              <a:buChar char="-"/>
            </a:pPr>
            <a:endParaRPr lang="fr-FR" sz="2400" b="1" dirty="0"/>
          </a:p>
          <a:p>
            <a:endParaRPr lang="fr-FR" sz="2400" b="1" dirty="0"/>
          </a:p>
          <a:p>
            <a:pPr algn="just"/>
            <a:r>
              <a:rPr lang="fr-FR" sz="2400" b="1" dirty="0"/>
              <a:t>C</a:t>
            </a:r>
            <a:r>
              <a:rPr lang="ja-JP" altLang="fr-FR" sz="2400" b="1" dirty="0">
                <a:latin typeface="Arial"/>
              </a:rPr>
              <a:t>’</a:t>
            </a:r>
            <a:r>
              <a:rPr lang="fr-FR" sz="2400" b="1" dirty="0"/>
              <a:t>est pourquoi, </a:t>
            </a:r>
            <a:r>
              <a:rPr lang="fr-FR" sz="2400" b="1" dirty="0" smtClean="0"/>
              <a:t> </a:t>
            </a:r>
            <a:r>
              <a:rPr lang="fr-FR" sz="2400" b="1" dirty="0" smtClean="0">
                <a:solidFill>
                  <a:srgbClr val="FF0000"/>
                </a:solidFill>
              </a:rPr>
              <a:t>la </a:t>
            </a:r>
            <a:r>
              <a:rPr lang="fr-FR" sz="2400" b="1" dirty="0">
                <a:solidFill>
                  <a:srgbClr val="FF0000"/>
                </a:solidFill>
              </a:rPr>
              <a:t>multiplicité et la variété des </a:t>
            </a:r>
            <a:r>
              <a:rPr lang="fr-FR" sz="2400" b="1" dirty="0" smtClean="0">
                <a:solidFill>
                  <a:srgbClr val="FF0000"/>
                </a:solidFill>
              </a:rPr>
              <a:t>lectures </a:t>
            </a:r>
            <a:r>
              <a:rPr lang="fr-FR" sz="2400" b="1" dirty="0" smtClean="0"/>
              <a:t>contribuent </a:t>
            </a:r>
            <a:r>
              <a:rPr lang="fr-FR" sz="2400" b="1" dirty="0"/>
              <a:t> </a:t>
            </a:r>
            <a:r>
              <a:rPr lang="fr-FR" sz="2400" b="1" dirty="0" smtClean="0"/>
              <a:t>à </a:t>
            </a:r>
            <a:r>
              <a:rPr lang="fr-FR" sz="2400" b="1" dirty="0"/>
              <a:t>enrichir </a:t>
            </a:r>
            <a:r>
              <a:rPr lang="fr-FR" sz="2400" b="1" dirty="0">
                <a:solidFill>
                  <a:srgbClr val="FF0000"/>
                </a:solidFill>
              </a:rPr>
              <a:t>la mémoire du lecteur</a:t>
            </a:r>
            <a:r>
              <a:rPr lang="fr-FR" sz="2400" b="1" dirty="0"/>
              <a:t> (on parle aussi d</a:t>
            </a:r>
            <a:r>
              <a:rPr lang="ja-JP" altLang="fr-FR" sz="2400" b="1" dirty="0">
                <a:latin typeface="Arial"/>
              </a:rPr>
              <a:t>’</a:t>
            </a:r>
            <a:r>
              <a:rPr lang="fr-FR" sz="2400" b="1" dirty="0"/>
              <a:t>encyclopédie du lecteur) et </a:t>
            </a:r>
            <a:r>
              <a:rPr lang="fr-FR" sz="2400" b="1" dirty="0" smtClean="0"/>
              <a:t> développent </a:t>
            </a:r>
            <a:r>
              <a:rPr lang="fr-FR" sz="2400" b="1" dirty="0"/>
              <a:t>sa capacité à faire </a:t>
            </a:r>
            <a:r>
              <a:rPr lang="fr-FR" sz="2400" b="1" dirty="0" smtClean="0"/>
              <a:t> </a:t>
            </a:r>
            <a:r>
              <a:rPr lang="fr-FR" sz="2400" b="1" dirty="0" smtClean="0">
                <a:solidFill>
                  <a:srgbClr val="FF0000"/>
                </a:solidFill>
              </a:rPr>
              <a:t>des </a:t>
            </a:r>
            <a:r>
              <a:rPr lang="fr-FR" sz="2400" b="1" dirty="0">
                <a:solidFill>
                  <a:srgbClr val="FF0000"/>
                </a:solidFill>
              </a:rPr>
              <a:t>inférences culturelles</a:t>
            </a:r>
            <a:r>
              <a:rPr lang="fr-FR" sz="2400" b="1" dirty="0"/>
              <a:t>.</a:t>
            </a:r>
          </a:p>
        </p:txBody>
      </p:sp>
    </p:spTree>
    <p:extLst>
      <p:ext uri="{BB962C8B-B14F-4D97-AF65-F5344CB8AC3E}">
        <p14:creationId xmlns:p14="http://schemas.microsoft.com/office/powerpoint/2010/main" val="14422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endParaRPr lang="fr-FR" dirty="0" smtClean="0"/>
          </a:p>
        </p:txBody>
      </p:sp>
      <p:sp>
        <p:nvSpPr>
          <p:cNvPr id="4" name="ZoneTexte 3"/>
          <p:cNvSpPr txBox="1"/>
          <p:nvPr/>
        </p:nvSpPr>
        <p:spPr>
          <a:xfrm>
            <a:off x="584200" y="1390651"/>
            <a:ext cx="10609317" cy="3416320"/>
          </a:xfrm>
          <a:prstGeom prst="rect">
            <a:avLst/>
          </a:prstGeom>
          <a:noFill/>
        </p:spPr>
        <p:txBody>
          <a:bodyPr wrap="square" rtlCol="0">
            <a:spAutoFit/>
          </a:bodyPr>
          <a:lstStyle/>
          <a:p>
            <a:r>
              <a:rPr lang="fr-FR" sz="2400" u="sng" dirty="0" smtClean="0">
                <a:cs typeface="Arial" charset="0"/>
              </a:rPr>
              <a:t>Travailler l’implicite implique de mettre </a:t>
            </a:r>
            <a:r>
              <a:rPr lang="fr-FR" sz="2400" u="sng" dirty="0">
                <a:cs typeface="Arial" charset="0"/>
              </a:rPr>
              <a:t>en œuvre des processus complexes</a:t>
            </a:r>
            <a:r>
              <a:rPr lang="fr-FR" sz="2400" dirty="0">
                <a:cs typeface="Arial" charset="0"/>
              </a:rPr>
              <a:t> : prélever des indices, les organiser, </a:t>
            </a:r>
            <a:r>
              <a:rPr lang="fr-FR" sz="2400" dirty="0" smtClean="0">
                <a:cs typeface="Arial" charset="0"/>
              </a:rPr>
              <a:t>les </a:t>
            </a:r>
            <a:r>
              <a:rPr lang="fr-FR" sz="2400" dirty="0">
                <a:cs typeface="Arial" charset="0"/>
              </a:rPr>
              <a:t>associer en mémoire, anticiper un sens </a:t>
            </a:r>
            <a:r>
              <a:rPr lang="fr-FR" sz="2400" dirty="0" smtClean="0">
                <a:cs typeface="Arial" charset="0"/>
              </a:rPr>
              <a:t>qu</a:t>
            </a:r>
            <a:r>
              <a:rPr lang="fr-FR" sz="2400" dirty="0" smtClean="0">
                <a:latin typeface="Arial"/>
                <a:cs typeface="Arial" charset="0"/>
              </a:rPr>
              <a:t>’on </a:t>
            </a:r>
            <a:r>
              <a:rPr lang="fr-FR" sz="2400" dirty="0" smtClean="0">
                <a:cs typeface="Arial" charset="0"/>
              </a:rPr>
              <a:t>validera </a:t>
            </a:r>
            <a:r>
              <a:rPr lang="fr-FR" sz="2400" dirty="0">
                <a:cs typeface="Arial" charset="0"/>
              </a:rPr>
              <a:t>ou révisera ensuite…</a:t>
            </a:r>
          </a:p>
          <a:p>
            <a:endParaRPr lang="fr-FR" sz="2400" dirty="0">
              <a:cs typeface="Arial" charset="0"/>
            </a:endParaRPr>
          </a:p>
          <a:p>
            <a:r>
              <a:rPr lang="fr-FR" sz="2400" dirty="0" smtClean="0">
                <a:cs typeface="Arial" charset="0"/>
              </a:rPr>
              <a:t>Un </a:t>
            </a:r>
            <a:r>
              <a:rPr lang="fr-FR" sz="2400" dirty="0">
                <a:cs typeface="Arial" charset="0"/>
              </a:rPr>
              <a:t>certain nombre d</a:t>
            </a:r>
            <a:r>
              <a:rPr lang="ja-JP" altLang="fr-FR" sz="2400" dirty="0">
                <a:latin typeface="Arial"/>
                <a:cs typeface="Arial" charset="0"/>
              </a:rPr>
              <a:t>’</a:t>
            </a:r>
            <a:r>
              <a:rPr lang="fr-FR" sz="2400" dirty="0">
                <a:cs typeface="Arial" charset="0"/>
              </a:rPr>
              <a:t>inférences sont automatisées chez le bon lecteur, notamment toutes celles qui reposent </a:t>
            </a:r>
            <a:r>
              <a:rPr lang="fr-FR" sz="2400" b="1" dirty="0">
                <a:cs typeface="Arial" charset="0"/>
              </a:rPr>
              <a:t>sur les compétences linguistiques</a:t>
            </a:r>
            <a:r>
              <a:rPr lang="fr-FR" sz="2400" b="1" dirty="0" smtClean="0">
                <a:cs typeface="Arial" charset="0"/>
              </a:rPr>
              <a:t>.</a:t>
            </a:r>
          </a:p>
          <a:p>
            <a:endParaRPr lang="fr-FR" sz="2400" b="1" dirty="0">
              <a:cs typeface="Arial" charset="0"/>
            </a:endParaRPr>
          </a:p>
          <a:p>
            <a:r>
              <a:rPr lang="fr-FR" sz="2400" b="1" dirty="0">
                <a:cs typeface="Arial" charset="0"/>
              </a:rPr>
              <a:t>C</a:t>
            </a:r>
            <a:r>
              <a:rPr lang="fr-FR" sz="2400" b="1" dirty="0" smtClean="0">
                <a:cs typeface="Arial" charset="0"/>
              </a:rPr>
              <a:t>es </a:t>
            </a:r>
            <a:r>
              <a:rPr lang="fr-FR" sz="2400" b="1" dirty="0">
                <a:cs typeface="Arial" charset="0"/>
              </a:rPr>
              <a:t>compétences linguistiques</a:t>
            </a:r>
            <a:r>
              <a:rPr lang="fr-FR" sz="2400" dirty="0">
                <a:cs typeface="Arial" charset="0"/>
              </a:rPr>
              <a:t> </a:t>
            </a:r>
            <a:r>
              <a:rPr lang="fr-FR" sz="2400" dirty="0" smtClean="0">
                <a:cs typeface="Arial" charset="0"/>
              </a:rPr>
              <a:t>sont au nombre de 4</a:t>
            </a:r>
            <a:endParaRPr lang="fr-FR" sz="2400" dirty="0">
              <a:cs typeface="Arial" charset="0"/>
            </a:endParaRPr>
          </a:p>
        </p:txBody>
      </p:sp>
    </p:spTree>
    <p:extLst>
      <p:ext uri="{BB962C8B-B14F-4D97-AF65-F5344CB8AC3E}">
        <p14:creationId xmlns:p14="http://schemas.microsoft.com/office/powerpoint/2010/main" val="256923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98500" y="298939"/>
            <a:ext cx="10196849" cy="463061"/>
          </a:xfrm>
        </p:spPr>
        <p:txBody>
          <a:bodyPr>
            <a:normAutofit/>
          </a:bodyPr>
          <a:lstStyle/>
          <a:p>
            <a:pPr>
              <a:defRPr/>
            </a:pPr>
            <a:r>
              <a:rPr lang="fr-FR" b="1" dirty="0" smtClean="0"/>
              <a:t>Toutes </a:t>
            </a:r>
            <a:r>
              <a:rPr lang="fr-FR" b="1" dirty="0"/>
              <a:t>ces compétences doivent faire l</a:t>
            </a:r>
            <a:r>
              <a:rPr lang="ja-JP" altLang="fr-FR" b="1" dirty="0">
                <a:latin typeface="Arial"/>
              </a:rPr>
              <a:t>’</a:t>
            </a:r>
            <a:r>
              <a:rPr lang="fr-FR" b="1" dirty="0"/>
              <a:t>objet </a:t>
            </a:r>
            <a:r>
              <a:rPr lang="fr-FR" b="1" dirty="0" smtClean="0"/>
              <a:t>d</a:t>
            </a:r>
            <a:r>
              <a:rPr lang="ja-JP" altLang="fr-FR" b="1" dirty="0" smtClean="0">
                <a:latin typeface="Arial"/>
              </a:rPr>
              <a:t>’</a:t>
            </a:r>
            <a:r>
              <a:rPr lang="fr-FR" b="1" dirty="0" smtClean="0"/>
              <a:t>un apprentissage</a:t>
            </a:r>
            <a:endParaRPr lang="fr-FR" b="1" dirty="0"/>
          </a:p>
          <a:p>
            <a:endParaRPr lang="fr-FR" dirty="0" smtClean="0"/>
          </a:p>
        </p:txBody>
      </p:sp>
      <p:sp>
        <p:nvSpPr>
          <p:cNvPr id="4" name="ZoneTexte 3"/>
          <p:cNvSpPr txBox="1"/>
          <p:nvPr/>
        </p:nvSpPr>
        <p:spPr>
          <a:xfrm>
            <a:off x="546100" y="590551"/>
            <a:ext cx="11201400" cy="6370974"/>
          </a:xfrm>
          <a:prstGeom prst="rect">
            <a:avLst/>
          </a:prstGeom>
          <a:noFill/>
        </p:spPr>
        <p:txBody>
          <a:bodyPr wrap="square" rtlCol="0">
            <a:spAutoFit/>
          </a:bodyPr>
          <a:lstStyle/>
          <a:p>
            <a:pPr>
              <a:tabLst>
                <a:tab pos="593725" algn="l"/>
              </a:tabLst>
              <a:defRPr/>
            </a:pPr>
            <a:r>
              <a:rPr lang="fr-FR" sz="2400" b="1" dirty="0"/>
              <a:t> </a:t>
            </a:r>
            <a:r>
              <a:rPr lang="fr-FR" sz="2400" b="1" dirty="0">
                <a:solidFill>
                  <a:srgbClr val="FF0000"/>
                </a:solidFill>
              </a:rPr>
              <a:t>1) Identifier ce dont on parle (personnages, objets, idées …)</a:t>
            </a:r>
            <a:r>
              <a:rPr lang="fr-FR" sz="2400" b="1" dirty="0"/>
              <a:t> tout au long d</a:t>
            </a:r>
            <a:r>
              <a:rPr lang="ja-JP" altLang="fr-FR" sz="2400" b="1" dirty="0">
                <a:latin typeface="Arial"/>
              </a:rPr>
              <a:t>’</a:t>
            </a:r>
            <a:r>
              <a:rPr lang="fr-FR" sz="2400" b="1" dirty="0"/>
              <a:t>un texte, à travers des désignations diverses. </a:t>
            </a:r>
            <a:br>
              <a:rPr lang="fr-FR" sz="2400" b="1" dirty="0"/>
            </a:br>
            <a:r>
              <a:rPr lang="fr-FR" sz="2400" b="1" dirty="0"/>
              <a:t>   </a:t>
            </a:r>
            <a:r>
              <a:rPr lang="fr-FR" sz="2400" b="1" dirty="0" smtClean="0"/>
              <a:t>Par </a:t>
            </a:r>
            <a:r>
              <a:rPr lang="fr-FR" sz="2400" b="1" dirty="0"/>
              <a:t>exemple : le chat par le félin, le mammifère…</a:t>
            </a:r>
            <a:br>
              <a:rPr lang="fr-FR" sz="2400" b="1" dirty="0"/>
            </a:br>
            <a:endParaRPr lang="fr-FR" sz="2400" b="1" dirty="0"/>
          </a:p>
          <a:p>
            <a:pPr>
              <a:tabLst>
                <a:tab pos="593725" algn="l"/>
              </a:tabLst>
              <a:defRPr/>
            </a:pPr>
            <a:r>
              <a:rPr lang="fr-FR" sz="2400" b="1" dirty="0">
                <a:solidFill>
                  <a:srgbClr val="FF0000"/>
                </a:solidFill>
              </a:rPr>
              <a:t>2) Identifier la chronologie d</a:t>
            </a:r>
            <a:r>
              <a:rPr lang="ja-JP" altLang="fr-FR" sz="2400" b="1" dirty="0">
                <a:solidFill>
                  <a:srgbClr val="FF0000"/>
                </a:solidFill>
                <a:latin typeface="Arial"/>
              </a:rPr>
              <a:t>’</a:t>
            </a:r>
            <a:r>
              <a:rPr lang="fr-FR" sz="2400" b="1" dirty="0">
                <a:solidFill>
                  <a:srgbClr val="FF0000"/>
                </a:solidFill>
              </a:rPr>
              <a:t>un texte</a:t>
            </a:r>
            <a:r>
              <a:rPr lang="fr-FR" sz="2400" b="1" dirty="0"/>
              <a:t> en s</a:t>
            </a:r>
            <a:r>
              <a:rPr lang="ja-JP" altLang="fr-FR" sz="2400" b="1" dirty="0">
                <a:latin typeface="Arial"/>
              </a:rPr>
              <a:t>’</a:t>
            </a:r>
            <a:r>
              <a:rPr lang="fr-FR" sz="2400" b="1" dirty="0"/>
              <a:t>appuyant sur des indicateurs de temps comme les compléments circonstanciels (adverbes, groupes nominaux, propositions subordonnées) mais également sur l</a:t>
            </a:r>
            <a:r>
              <a:rPr lang="ja-JP" altLang="fr-FR" sz="2400" b="1" dirty="0">
                <a:latin typeface="Arial"/>
              </a:rPr>
              <a:t>’</a:t>
            </a:r>
            <a:r>
              <a:rPr lang="fr-FR" sz="2400" b="1" dirty="0"/>
              <a:t>emploi des temps verbaux. </a:t>
            </a:r>
          </a:p>
          <a:p>
            <a:pPr>
              <a:tabLst>
                <a:tab pos="593725" algn="l"/>
              </a:tabLst>
              <a:defRPr/>
            </a:pPr>
            <a:endParaRPr lang="fr-FR" sz="2400" b="1" dirty="0"/>
          </a:p>
          <a:p>
            <a:pPr>
              <a:tabLst>
                <a:tab pos="593725" algn="l"/>
              </a:tabLst>
              <a:defRPr/>
            </a:pPr>
            <a:r>
              <a:rPr lang="fr-FR" sz="2400" b="1" dirty="0">
                <a:solidFill>
                  <a:srgbClr val="FF0000"/>
                </a:solidFill>
              </a:rPr>
              <a:t>3) Identifier la cohérence logique d</a:t>
            </a:r>
            <a:r>
              <a:rPr lang="ja-JP" altLang="fr-FR" sz="2400" b="1" dirty="0">
                <a:solidFill>
                  <a:srgbClr val="FF0000"/>
                </a:solidFill>
                <a:latin typeface="Arial"/>
              </a:rPr>
              <a:t>’</a:t>
            </a:r>
            <a:r>
              <a:rPr lang="fr-FR" sz="2400" b="1" dirty="0">
                <a:solidFill>
                  <a:srgbClr val="FF0000"/>
                </a:solidFill>
              </a:rPr>
              <a:t>un texte</a:t>
            </a:r>
            <a:r>
              <a:rPr lang="fr-FR" sz="2400" b="1" dirty="0"/>
              <a:t>. Le lien de causalité est celui qui met le plus les élèves en difficulté. </a:t>
            </a:r>
            <a:br>
              <a:rPr lang="fr-FR" sz="2400" b="1" dirty="0"/>
            </a:br>
            <a:endParaRPr lang="fr-FR" sz="2400" b="1" dirty="0"/>
          </a:p>
          <a:p>
            <a:pPr>
              <a:tabLst>
                <a:tab pos="593725" algn="l"/>
              </a:tabLst>
              <a:defRPr/>
            </a:pPr>
            <a:r>
              <a:rPr lang="fr-FR" sz="2400" b="1" dirty="0">
                <a:solidFill>
                  <a:srgbClr val="FF0000"/>
                </a:solidFill>
              </a:rPr>
              <a:t>4) Identifier l</a:t>
            </a:r>
            <a:r>
              <a:rPr lang="ja-JP" altLang="fr-FR" sz="2400" b="1" dirty="0">
                <a:solidFill>
                  <a:srgbClr val="FF0000"/>
                </a:solidFill>
                <a:latin typeface="Arial"/>
              </a:rPr>
              <a:t>’</a:t>
            </a:r>
            <a:r>
              <a:rPr lang="fr-FR" sz="2400" b="1" dirty="0">
                <a:solidFill>
                  <a:srgbClr val="FF0000"/>
                </a:solidFill>
              </a:rPr>
              <a:t>énonciation :</a:t>
            </a:r>
            <a:r>
              <a:rPr lang="fr-FR" sz="2400" b="1" dirty="0"/>
              <a:t> Qui parle ? A qui ? Selon quel point de vue ? </a:t>
            </a:r>
            <a:br>
              <a:rPr lang="fr-FR" sz="2400" b="1" dirty="0"/>
            </a:br>
            <a:r>
              <a:rPr lang="fr-FR" sz="2400" b="1" dirty="0"/>
              <a:t>L</a:t>
            </a:r>
            <a:r>
              <a:rPr lang="ja-JP" altLang="fr-FR" sz="2400" b="1" dirty="0">
                <a:latin typeface="Arial"/>
              </a:rPr>
              <a:t>’</a:t>
            </a:r>
            <a:r>
              <a:rPr lang="fr-FR" sz="2400" b="1" dirty="0"/>
              <a:t>attention aux marques orthographiques constitue parfois un indice important, voire unique. </a:t>
            </a:r>
            <a:br>
              <a:rPr lang="fr-FR" sz="2400" b="1" dirty="0"/>
            </a:br>
            <a:endParaRPr lang="fr-FR" sz="2400" b="1" dirty="0"/>
          </a:p>
        </p:txBody>
      </p:sp>
    </p:spTree>
    <p:extLst>
      <p:ext uri="{BB962C8B-B14F-4D97-AF65-F5344CB8AC3E}">
        <p14:creationId xmlns:p14="http://schemas.microsoft.com/office/powerpoint/2010/main" val="256923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9249" y="-94761"/>
            <a:ext cx="9601200" cy="990600"/>
          </a:xfrm>
        </p:spPr>
        <p:txBody>
          <a:bodyPr>
            <a:normAutofit/>
          </a:bodyPr>
          <a:lstStyle/>
          <a:p>
            <a:endParaRPr lang="fr-FR" dirty="0" smtClean="0"/>
          </a:p>
        </p:txBody>
      </p:sp>
      <p:sp>
        <p:nvSpPr>
          <p:cNvPr id="4" name="ZoneTexte 3"/>
          <p:cNvSpPr txBox="1"/>
          <p:nvPr/>
        </p:nvSpPr>
        <p:spPr>
          <a:xfrm>
            <a:off x="151422" y="793751"/>
            <a:ext cx="10114995" cy="3422475"/>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r>
              <a:rPr lang="fr-FR" sz="2400" b="1" dirty="0" smtClean="0">
                <a:solidFill>
                  <a:srgbClr val="3691AA">
                    <a:lumMod val="75000"/>
                  </a:srgbClr>
                </a:solidFill>
              </a:rPr>
              <a:t>Comme nous l’avons vu l’implicite est notion primordiale dans la compréhension fine de tout texte lu, c’est une compétence qui peut </a:t>
            </a:r>
            <a:r>
              <a:rPr lang="fr-FR" sz="2400" b="1" dirty="0" smtClean="0">
                <a:solidFill>
                  <a:srgbClr val="3691AA">
                    <a:lumMod val="75000"/>
                  </a:srgbClr>
                </a:solidFill>
              </a:rPr>
              <a:t>être travaillée et développée chez chaque lecteur.</a:t>
            </a:r>
            <a:r>
              <a:rPr lang="fr-FR" sz="2400" b="1" dirty="0" smtClean="0">
                <a:solidFill>
                  <a:srgbClr val="3691AA">
                    <a:lumMod val="75000"/>
                  </a:srgbClr>
                </a:solidFill>
              </a:rPr>
              <a:t> </a:t>
            </a:r>
            <a:endParaRPr lang="fr-FR" sz="2400" b="1" dirty="0" smtClean="0">
              <a:solidFill>
                <a:srgbClr val="3691AA">
                  <a:lumMod val="75000"/>
                </a:srgbClr>
              </a:solidFill>
            </a:endParaRPr>
          </a:p>
        </p:txBody>
      </p:sp>
    </p:spTree>
    <p:extLst>
      <p:ext uri="{BB962C8B-B14F-4D97-AF65-F5344CB8AC3E}">
        <p14:creationId xmlns:p14="http://schemas.microsoft.com/office/powerpoint/2010/main" val="256923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04800" y="121139"/>
            <a:ext cx="10565149" cy="767861"/>
          </a:xfrm>
        </p:spPr>
        <p:txBody>
          <a:bodyPr>
            <a:normAutofit/>
          </a:bodyPr>
          <a:lstStyle/>
          <a:p>
            <a:r>
              <a:rPr lang="fr-FR" dirty="0" smtClean="0">
                <a:solidFill>
                  <a:schemeClr val="tx1"/>
                </a:solidFill>
              </a:rPr>
              <a:t>Liens pour ressources:</a:t>
            </a:r>
          </a:p>
          <a:p>
            <a:endParaRPr lang="fr-FR" dirty="0">
              <a:solidFill>
                <a:schemeClr val="tx1"/>
              </a:solidFill>
            </a:endParaRPr>
          </a:p>
          <a:p>
            <a:endParaRPr lang="fr-FR" dirty="0" smtClean="0">
              <a:solidFill>
                <a:schemeClr val="tx1"/>
              </a:solidFill>
            </a:endParaRPr>
          </a:p>
          <a:p>
            <a:endParaRPr lang="fr-FR" dirty="0">
              <a:solidFill>
                <a:schemeClr val="tx1"/>
              </a:solidFill>
            </a:endParaRPr>
          </a:p>
          <a:p>
            <a:pPr algn="l"/>
            <a:endParaRPr lang="fr-FR" dirty="0" smtClean="0">
              <a:solidFill>
                <a:schemeClr val="tx1"/>
              </a:solidFill>
            </a:endParaRPr>
          </a:p>
        </p:txBody>
      </p:sp>
      <p:sp>
        <p:nvSpPr>
          <p:cNvPr id="2" name="TextBox 1"/>
          <p:cNvSpPr txBox="1"/>
          <p:nvPr/>
        </p:nvSpPr>
        <p:spPr>
          <a:xfrm>
            <a:off x="723900" y="901700"/>
            <a:ext cx="8356600" cy="4252447"/>
          </a:xfrm>
          <a:prstGeom prst="rect">
            <a:avLst/>
          </a:prstGeom>
          <a:noFill/>
        </p:spPr>
        <p:txBody>
          <a:bodyPr wrap="square" rtlCol="0">
            <a:spAutoFit/>
          </a:bodyPr>
          <a:lstStyle/>
          <a:p>
            <a:pPr>
              <a:lnSpc>
                <a:spcPct val="90000"/>
              </a:lnSpc>
            </a:pPr>
            <a:r>
              <a:rPr lang="en-US" sz="2000" dirty="0">
                <a:solidFill>
                  <a:schemeClr val="accent2"/>
                </a:solidFill>
                <a:hlinkClick r:id="rId2"/>
              </a:rPr>
              <a:t>https://www4.ac-nancy-metz.fr/pasi/IMG/pdf/57WoippyECurieINNO2010-ann15.</a:t>
            </a:r>
            <a:r>
              <a:rPr lang="en-US" sz="2000" dirty="0" smtClean="0">
                <a:solidFill>
                  <a:schemeClr val="accent2"/>
                </a:solidFill>
                <a:hlinkClick r:id="rId2"/>
              </a:rPr>
              <a:t>pdf</a:t>
            </a:r>
            <a:endParaRPr lang="en-US" sz="2000" dirty="0" smtClean="0">
              <a:solidFill>
                <a:schemeClr val="accent2"/>
              </a:solidFill>
            </a:endParaRPr>
          </a:p>
          <a:p>
            <a:pPr>
              <a:lnSpc>
                <a:spcPct val="90000"/>
              </a:lnSpc>
            </a:pPr>
            <a:r>
              <a:rPr lang="en-US" sz="2000" dirty="0" smtClean="0">
                <a:solidFill>
                  <a:schemeClr val="accent2"/>
                </a:solidFill>
              </a:rPr>
              <a:t>Document de 78 pages avec </a:t>
            </a:r>
            <a:r>
              <a:rPr lang="en-US" sz="2000" dirty="0" err="1" smtClean="0">
                <a:solidFill>
                  <a:schemeClr val="accent2"/>
                </a:solidFill>
              </a:rPr>
              <a:t>différentes</a:t>
            </a:r>
            <a:r>
              <a:rPr lang="en-US" sz="2000" dirty="0" smtClean="0">
                <a:solidFill>
                  <a:schemeClr val="accent2"/>
                </a:solidFill>
              </a:rPr>
              <a:t> </a:t>
            </a:r>
            <a:r>
              <a:rPr lang="en-US" sz="2000" dirty="0" err="1" smtClean="0">
                <a:solidFill>
                  <a:schemeClr val="accent2"/>
                </a:solidFill>
              </a:rPr>
              <a:t>activités</a:t>
            </a:r>
            <a:r>
              <a:rPr lang="en-US" sz="2000" dirty="0" smtClean="0">
                <a:solidFill>
                  <a:schemeClr val="accent2"/>
                </a:solidFill>
              </a:rPr>
              <a:t> </a:t>
            </a:r>
          </a:p>
          <a:p>
            <a:pPr>
              <a:lnSpc>
                <a:spcPct val="90000"/>
              </a:lnSpc>
            </a:pPr>
            <a:endParaRPr lang="en-US" sz="2000" dirty="0">
              <a:solidFill>
                <a:schemeClr val="accent2"/>
              </a:solidFill>
            </a:endParaRPr>
          </a:p>
          <a:p>
            <a:pPr>
              <a:lnSpc>
                <a:spcPct val="90000"/>
              </a:lnSpc>
            </a:pPr>
            <a:r>
              <a:rPr lang="en-US" sz="2000" dirty="0">
                <a:solidFill>
                  <a:schemeClr val="accent2"/>
                </a:solidFill>
                <a:hlinkClick r:id="rId3"/>
              </a:rPr>
              <a:t>http://www.ac-grenoble.fr/college/ppre/file/sixieme/lire/Lire_Rem_Lettres_V3.</a:t>
            </a:r>
            <a:r>
              <a:rPr lang="en-US" sz="2000" dirty="0" smtClean="0">
                <a:solidFill>
                  <a:schemeClr val="accent2"/>
                </a:solidFill>
                <a:hlinkClick r:id="rId3"/>
              </a:rPr>
              <a:t>pdf</a:t>
            </a:r>
            <a:endParaRPr lang="en-US" sz="2000" dirty="0" smtClean="0">
              <a:solidFill>
                <a:schemeClr val="accent2"/>
              </a:solidFill>
            </a:endParaRPr>
          </a:p>
          <a:p>
            <a:pPr>
              <a:lnSpc>
                <a:spcPct val="90000"/>
              </a:lnSpc>
            </a:pPr>
            <a:r>
              <a:rPr lang="en-US" sz="2000" dirty="0" smtClean="0">
                <a:solidFill>
                  <a:schemeClr val="accent2"/>
                </a:solidFill>
              </a:rPr>
              <a:t>Document de 18 pages avec des </a:t>
            </a:r>
            <a:r>
              <a:rPr lang="en-US" sz="2000" dirty="0" err="1" smtClean="0">
                <a:solidFill>
                  <a:schemeClr val="accent2"/>
                </a:solidFill>
              </a:rPr>
              <a:t>activités</a:t>
            </a:r>
            <a:endParaRPr lang="en-US" sz="2000" dirty="0" smtClean="0">
              <a:solidFill>
                <a:schemeClr val="accent2"/>
              </a:solidFill>
            </a:endParaRPr>
          </a:p>
          <a:p>
            <a:pPr>
              <a:lnSpc>
                <a:spcPct val="90000"/>
              </a:lnSpc>
            </a:pPr>
            <a:endParaRPr lang="en-US" sz="2000" dirty="0">
              <a:solidFill>
                <a:schemeClr val="accent2"/>
              </a:solidFill>
            </a:endParaRPr>
          </a:p>
          <a:p>
            <a:pPr>
              <a:lnSpc>
                <a:spcPct val="90000"/>
              </a:lnSpc>
            </a:pPr>
            <a:r>
              <a:rPr lang="en-US" sz="2000" dirty="0">
                <a:solidFill>
                  <a:schemeClr val="accent2"/>
                </a:solidFill>
                <a:hlinkClick r:id="rId4"/>
              </a:rPr>
              <a:t>http://www.professeurphifix.net/lecture_impression/</a:t>
            </a:r>
            <a:r>
              <a:rPr lang="en-US" sz="2000" dirty="0" smtClean="0">
                <a:solidFill>
                  <a:schemeClr val="accent2"/>
                </a:solidFill>
                <a:hlinkClick r:id="rId4"/>
              </a:rPr>
              <a:t>sommaire_lecture_impression.html</a:t>
            </a:r>
            <a:endParaRPr lang="en-US" sz="2000" dirty="0" smtClean="0">
              <a:solidFill>
                <a:schemeClr val="accent2"/>
              </a:solidFill>
            </a:endParaRPr>
          </a:p>
          <a:p>
            <a:pPr>
              <a:lnSpc>
                <a:spcPct val="90000"/>
              </a:lnSpc>
            </a:pPr>
            <a:r>
              <a:rPr lang="en-US" sz="2000" dirty="0" smtClean="0">
                <a:solidFill>
                  <a:schemeClr val="accent2"/>
                </a:solidFill>
              </a:rPr>
              <a:t>Fiches </a:t>
            </a:r>
            <a:r>
              <a:rPr lang="en-US" sz="2000" dirty="0" err="1" smtClean="0">
                <a:solidFill>
                  <a:schemeClr val="accent2"/>
                </a:solidFill>
              </a:rPr>
              <a:t>ressources</a:t>
            </a:r>
            <a:r>
              <a:rPr lang="en-US" sz="2000" dirty="0" smtClean="0">
                <a:solidFill>
                  <a:schemeClr val="accent2"/>
                </a:solidFill>
              </a:rPr>
              <a:t> avec des </a:t>
            </a:r>
            <a:r>
              <a:rPr lang="en-US" sz="2000" dirty="0" err="1" smtClean="0">
                <a:solidFill>
                  <a:schemeClr val="accent2"/>
                </a:solidFill>
              </a:rPr>
              <a:t>activités</a:t>
            </a:r>
            <a:r>
              <a:rPr lang="en-US" sz="2000" dirty="0" smtClean="0">
                <a:solidFill>
                  <a:schemeClr val="accent2"/>
                </a:solidFill>
              </a:rPr>
              <a:t> pour cycle 3</a:t>
            </a:r>
          </a:p>
          <a:p>
            <a:pPr>
              <a:lnSpc>
                <a:spcPct val="90000"/>
              </a:lnSpc>
            </a:pPr>
            <a:endParaRPr lang="en-US" sz="2000" dirty="0" smtClean="0">
              <a:solidFill>
                <a:schemeClr val="accent2"/>
              </a:solidFill>
            </a:endParaRPr>
          </a:p>
          <a:p>
            <a:pPr>
              <a:lnSpc>
                <a:spcPct val="90000"/>
              </a:lnSpc>
            </a:pPr>
            <a:r>
              <a:rPr lang="en-US" sz="2000" dirty="0">
                <a:solidFill>
                  <a:schemeClr val="accent2"/>
                </a:solidFill>
                <a:hlinkClick r:id="rId5"/>
              </a:rPr>
              <a:t>http://web2.crdp.ac-versailles.fr/pedagogi/Lettres/6remed0.</a:t>
            </a:r>
            <a:r>
              <a:rPr lang="en-US" sz="2000" dirty="0" smtClean="0">
                <a:solidFill>
                  <a:schemeClr val="accent2"/>
                </a:solidFill>
                <a:hlinkClick r:id="rId5"/>
              </a:rPr>
              <a:t>htm</a:t>
            </a:r>
            <a:endParaRPr lang="en-US" sz="2000" dirty="0" smtClean="0">
              <a:solidFill>
                <a:schemeClr val="accent2"/>
              </a:solidFill>
            </a:endParaRPr>
          </a:p>
          <a:p>
            <a:pPr>
              <a:lnSpc>
                <a:spcPct val="90000"/>
              </a:lnSpc>
            </a:pPr>
            <a:r>
              <a:rPr lang="en-US" sz="2000" dirty="0" err="1" smtClean="0">
                <a:solidFill>
                  <a:schemeClr val="accent2"/>
                </a:solidFill>
              </a:rPr>
              <a:t>Activités</a:t>
            </a:r>
            <a:r>
              <a:rPr lang="en-US" sz="2000" dirty="0" smtClean="0">
                <a:solidFill>
                  <a:schemeClr val="accent2"/>
                </a:solidFill>
              </a:rPr>
              <a:t> de </a:t>
            </a:r>
            <a:r>
              <a:rPr lang="en-US" sz="2000" dirty="0" err="1" smtClean="0">
                <a:solidFill>
                  <a:schemeClr val="accent2"/>
                </a:solidFill>
              </a:rPr>
              <a:t>remédiation</a:t>
            </a:r>
            <a:r>
              <a:rPr lang="en-US" sz="2000" smtClean="0">
                <a:solidFill>
                  <a:schemeClr val="accent2"/>
                </a:solidFill>
              </a:rPr>
              <a:t> pour la 6ème</a:t>
            </a:r>
            <a:endParaRPr lang="en-US" sz="2000" dirty="0">
              <a:solidFill>
                <a:schemeClr val="accent2"/>
              </a:solidFill>
            </a:endParaRPr>
          </a:p>
          <a:p>
            <a:pPr>
              <a:lnSpc>
                <a:spcPct val="90000"/>
              </a:lnSpc>
            </a:pPr>
            <a:endParaRPr lang="en-US" sz="2000" dirty="0">
              <a:solidFill>
                <a:schemeClr val="accent2"/>
              </a:solidFill>
            </a:endParaRPr>
          </a:p>
        </p:txBody>
      </p:sp>
    </p:spTree>
    <p:extLst>
      <p:ext uri="{BB962C8B-B14F-4D97-AF65-F5344CB8AC3E}">
        <p14:creationId xmlns:p14="http://schemas.microsoft.com/office/powerpoint/2010/main" val="3074922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68749" y="121139"/>
            <a:ext cx="9601200" cy="526561"/>
          </a:xfrm>
        </p:spPr>
        <p:txBody>
          <a:bodyPr>
            <a:normAutofit/>
          </a:bodyPr>
          <a:lstStyle/>
          <a:p>
            <a:endParaRPr lang="fr-FR" dirty="0" smtClean="0"/>
          </a:p>
        </p:txBody>
      </p:sp>
    </p:spTree>
    <p:extLst>
      <p:ext uri="{BB962C8B-B14F-4D97-AF65-F5344CB8AC3E}">
        <p14:creationId xmlns:p14="http://schemas.microsoft.com/office/powerpoint/2010/main" val="278543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4149" y="298939"/>
            <a:ext cx="9601200" cy="990600"/>
          </a:xfrm>
        </p:spPr>
        <p:txBody>
          <a:bodyPr>
            <a:normAutofit/>
          </a:bodyPr>
          <a:lstStyle/>
          <a:p>
            <a:r>
              <a:rPr lang="fr-FR" b="1" dirty="0"/>
              <a:t>L’implicite : une conquête nécessaire</a:t>
            </a:r>
            <a:r>
              <a:rPr lang="en-GB" dirty="0"/>
              <a:t> </a:t>
            </a:r>
            <a:endParaRPr lang="fr-FR" dirty="0" smtClean="0"/>
          </a:p>
        </p:txBody>
      </p:sp>
      <p:sp>
        <p:nvSpPr>
          <p:cNvPr id="4" name="ZoneTexte 3"/>
          <p:cNvSpPr txBox="1"/>
          <p:nvPr/>
        </p:nvSpPr>
        <p:spPr>
          <a:xfrm>
            <a:off x="1079500" y="2197099"/>
            <a:ext cx="10114017"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431800" y="950436"/>
            <a:ext cx="9982200" cy="1200329"/>
          </a:xfrm>
          <a:prstGeom prst="rect">
            <a:avLst/>
          </a:prstGeom>
        </p:spPr>
        <p:txBody>
          <a:bodyPr wrap="square">
            <a:spAutoFit/>
          </a:bodyPr>
          <a:lstStyle/>
          <a:p>
            <a:r>
              <a:rPr lang="fr-FR" dirty="0"/>
              <a:t>Notion d’implicite : </a:t>
            </a:r>
            <a:br>
              <a:rPr lang="fr-FR" dirty="0"/>
            </a:br>
            <a:r>
              <a:rPr lang="fr-FR" dirty="0" smtClean="0"/>
              <a:t>On </a:t>
            </a:r>
            <a:r>
              <a:rPr lang="fr-FR" dirty="0"/>
              <a:t>peut tirer d’un énoncé des contenus qui ne constituent pas en principe l’objet véritable de l’énonciation mais qui apparaissent à travers les contenus explicites. C’est le domaine de l’implicite </a:t>
            </a:r>
            <a:endParaRPr lang="en-US" dirty="0"/>
          </a:p>
        </p:txBody>
      </p:sp>
      <p:sp>
        <p:nvSpPr>
          <p:cNvPr id="5" name="Rectangle 4"/>
          <p:cNvSpPr/>
          <p:nvPr/>
        </p:nvSpPr>
        <p:spPr>
          <a:xfrm>
            <a:off x="533400" y="2358241"/>
            <a:ext cx="9944100" cy="3139321"/>
          </a:xfrm>
          <a:prstGeom prst="rect">
            <a:avLst/>
          </a:prstGeom>
        </p:spPr>
        <p:txBody>
          <a:bodyPr wrap="square">
            <a:spAutoFit/>
          </a:bodyPr>
          <a:lstStyle/>
          <a:p>
            <a:pPr>
              <a:spcBef>
                <a:spcPct val="0"/>
              </a:spcBef>
              <a:buFontTx/>
              <a:buChar char="-"/>
            </a:pPr>
            <a:r>
              <a:rPr lang="fr-FR" dirty="0">
                <a:solidFill>
                  <a:srgbClr val="FF0000"/>
                </a:solidFill>
              </a:rPr>
              <a:t>la compréhension d</a:t>
            </a:r>
            <a:r>
              <a:rPr lang="ja-JP" altLang="fr-FR" dirty="0">
                <a:solidFill>
                  <a:srgbClr val="FF0000"/>
                </a:solidFill>
                <a:latin typeface="Arial"/>
              </a:rPr>
              <a:t>’</a:t>
            </a:r>
            <a:r>
              <a:rPr lang="fr-FR" dirty="0">
                <a:solidFill>
                  <a:srgbClr val="FF0000"/>
                </a:solidFill>
              </a:rPr>
              <a:t>informations </a:t>
            </a:r>
            <a:r>
              <a:rPr lang="fr-FR" u="sng" dirty="0">
                <a:solidFill>
                  <a:srgbClr val="FF0000"/>
                </a:solidFill>
              </a:rPr>
              <a:t>explicites</a:t>
            </a:r>
            <a:r>
              <a:rPr lang="fr-FR" dirty="0"/>
              <a:t> </a:t>
            </a:r>
            <a:br>
              <a:rPr lang="fr-FR" dirty="0"/>
            </a:br>
            <a:r>
              <a:rPr lang="fr-FR" dirty="0"/>
              <a:t>           Ex. : « </a:t>
            </a:r>
            <a:r>
              <a:rPr lang="fr-FR" i="1" dirty="0"/>
              <a:t>Céline ouvre la porte. »</a:t>
            </a:r>
            <a:r>
              <a:rPr lang="fr-FR" dirty="0"/>
              <a:t> On sait que c</a:t>
            </a:r>
            <a:r>
              <a:rPr lang="ja-JP" altLang="fr-FR" dirty="0">
                <a:latin typeface="Arial"/>
              </a:rPr>
              <a:t>’</a:t>
            </a:r>
            <a:r>
              <a:rPr lang="fr-FR" dirty="0"/>
              <a:t>est </a:t>
            </a:r>
            <a:r>
              <a:rPr lang="fr-FR" i="1" dirty="0"/>
              <a:t>Céline</a:t>
            </a:r>
            <a:r>
              <a:rPr lang="fr-FR" dirty="0"/>
              <a:t> et que c</a:t>
            </a:r>
            <a:r>
              <a:rPr lang="ja-JP" altLang="fr-FR" dirty="0">
                <a:latin typeface="Arial"/>
              </a:rPr>
              <a:t>’</a:t>
            </a:r>
            <a:r>
              <a:rPr lang="fr-FR" dirty="0"/>
              <a:t>est </a:t>
            </a:r>
            <a:r>
              <a:rPr lang="fr-FR" i="1" dirty="0"/>
              <a:t>une porte</a:t>
            </a:r>
            <a:r>
              <a:rPr lang="fr-FR" dirty="0"/>
              <a:t>   qu’elle ouvre.</a:t>
            </a:r>
          </a:p>
          <a:p>
            <a:pPr>
              <a:spcBef>
                <a:spcPct val="0"/>
              </a:spcBef>
              <a:buFontTx/>
              <a:buChar char="-"/>
            </a:pPr>
            <a:r>
              <a:rPr lang="fr-FR" dirty="0">
                <a:solidFill>
                  <a:srgbClr val="FF0000"/>
                </a:solidFill>
              </a:rPr>
              <a:t>la compréhension d</a:t>
            </a:r>
            <a:r>
              <a:rPr lang="ja-JP" altLang="fr-FR" dirty="0">
                <a:solidFill>
                  <a:srgbClr val="FF0000"/>
                </a:solidFill>
                <a:latin typeface="Arial"/>
              </a:rPr>
              <a:t>’</a:t>
            </a:r>
            <a:r>
              <a:rPr lang="fr-FR" dirty="0">
                <a:solidFill>
                  <a:srgbClr val="FF0000"/>
                </a:solidFill>
              </a:rPr>
              <a:t>informations </a:t>
            </a:r>
            <a:r>
              <a:rPr lang="fr-FR" u="sng" dirty="0">
                <a:solidFill>
                  <a:srgbClr val="FF0000"/>
                </a:solidFill>
              </a:rPr>
              <a:t>implicites</a:t>
            </a:r>
            <a:r>
              <a:rPr lang="fr-FR" dirty="0">
                <a:solidFill>
                  <a:srgbClr val="FF0000"/>
                </a:solidFill>
              </a:rPr>
              <a:t> : </a:t>
            </a:r>
            <a:r>
              <a:rPr lang="fr-FR" dirty="0"/>
              <a:t/>
            </a:r>
            <a:br>
              <a:rPr lang="fr-FR" dirty="0"/>
            </a:br>
            <a:r>
              <a:rPr lang="fr-FR" dirty="0"/>
              <a:t>Le </a:t>
            </a:r>
            <a:r>
              <a:rPr lang="fr-FR" dirty="0" smtClean="0"/>
              <a:t>lecteur </a:t>
            </a:r>
            <a:r>
              <a:rPr lang="fr-FR" dirty="0"/>
              <a:t>doit élaborer (ce n</a:t>
            </a:r>
            <a:r>
              <a:rPr lang="ja-JP" altLang="fr-FR" dirty="0">
                <a:latin typeface="Arial"/>
              </a:rPr>
              <a:t>’</a:t>
            </a:r>
            <a:r>
              <a:rPr lang="fr-FR" dirty="0"/>
              <a:t>est pas optionnel) à partir d</a:t>
            </a:r>
            <a:r>
              <a:rPr lang="ja-JP" altLang="fr-FR" dirty="0">
                <a:latin typeface="Arial"/>
              </a:rPr>
              <a:t>’</a:t>
            </a:r>
            <a:r>
              <a:rPr lang="fr-FR" dirty="0"/>
              <a:t>elles tout un </a:t>
            </a:r>
            <a:r>
              <a:rPr lang="fr-FR" dirty="0" smtClean="0"/>
              <a:t>ensemble d’informations. </a:t>
            </a:r>
            <a:r>
              <a:rPr lang="fr-FR" dirty="0"/>
              <a:t/>
            </a:r>
            <a:br>
              <a:rPr lang="fr-FR" dirty="0"/>
            </a:br>
            <a:r>
              <a:rPr lang="fr-FR" dirty="0"/>
              <a:t>          Ex : </a:t>
            </a:r>
            <a:r>
              <a:rPr lang="fr-FR" dirty="0">
                <a:solidFill>
                  <a:schemeClr val="accent2"/>
                </a:solidFill>
              </a:rPr>
              <a:t>« </a:t>
            </a:r>
            <a:r>
              <a:rPr lang="fr-FR" i="1" dirty="0">
                <a:solidFill>
                  <a:schemeClr val="accent2"/>
                </a:solidFill>
              </a:rPr>
              <a:t>Lise regarda dehors. Elle prit son parapluie et sortit. »</a:t>
            </a:r>
            <a:r>
              <a:rPr lang="fr-FR" i="1" dirty="0"/>
              <a:t> </a:t>
            </a:r>
          </a:p>
          <a:p>
            <a:pPr>
              <a:spcBef>
                <a:spcPct val="0"/>
              </a:spcBef>
            </a:pPr>
            <a:r>
              <a:rPr lang="fr-FR" dirty="0"/>
              <a:t>         On peut faire les inférences suivantes </a:t>
            </a:r>
            <a:r>
              <a:rPr lang="fr-FR" dirty="0" smtClean="0"/>
              <a:t>: </a:t>
            </a:r>
            <a:r>
              <a:rPr lang="fr-FR" dirty="0" smtClean="0">
                <a:solidFill>
                  <a:schemeClr val="accent2"/>
                </a:solidFill>
              </a:rPr>
              <a:t>Soit </a:t>
            </a:r>
            <a:r>
              <a:rPr lang="fr-FR" dirty="0">
                <a:solidFill>
                  <a:schemeClr val="accent2"/>
                </a:solidFill>
              </a:rPr>
              <a:t>il pleut, soit le ciel est menaçant ; </a:t>
            </a:r>
          </a:p>
          <a:p>
            <a:pPr>
              <a:spcBef>
                <a:spcPct val="0"/>
              </a:spcBef>
            </a:pPr>
            <a:r>
              <a:rPr lang="fr-FR" dirty="0">
                <a:solidFill>
                  <a:schemeClr val="accent2"/>
                </a:solidFill>
              </a:rPr>
              <a:t>Lise veut se prémunir de la pluie ; </a:t>
            </a:r>
          </a:p>
          <a:p>
            <a:pPr>
              <a:spcBef>
                <a:spcPct val="0"/>
              </a:spcBef>
            </a:pPr>
            <a:r>
              <a:rPr lang="fr-FR" dirty="0">
                <a:solidFill>
                  <a:schemeClr val="accent2"/>
                </a:solidFill>
              </a:rPr>
              <a:t>Elle a regardé dehors pour savoir si elle aurait besoin d</a:t>
            </a:r>
            <a:r>
              <a:rPr lang="ja-JP" altLang="fr-FR" dirty="0">
                <a:solidFill>
                  <a:schemeClr val="accent2"/>
                </a:solidFill>
                <a:latin typeface="Arial"/>
              </a:rPr>
              <a:t>’</a:t>
            </a:r>
            <a:r>
              <a:rPr lang="fr-FR" dirty="0">
                <a:solidFill>
                  <a:schemeClr val="accent2"/>
                </a:solidFill>
              </a:rPr>
              <a:t>un parapluie etc.</a:t>
            </a:r>
            <a:r>
              <a:rPr lang="fr-FR" dirty="0"/>
              <a:t> </a:t>
            </a:r>
          </a:p>
          <a:p>
            <a:pPr>
              <a:spcBef>
                <a:spcPct val="0"/>
              </a:spcBef>
            </a:pPr>
            <a:r>
              <a:rPr lang="fr-FR" dirty="0"/>
              <a:t>Ces informations ne sont nullement données dans ces 2 phrases.</a:t>
            </a:r>
          </a:p>
        </p:txBody>
      </p:sp>
    </p:spTree>
    <p:extLst>
      <p:ext uri="{BB962C8B-B14F-4D97-AF65-F5344CB8AC3E}">
        <p14:creationId xmlns:p14="http://schemas.microsoft.com/office/powerpoint/2010/main" val="2021861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952500" y="1437839"/>
            <a:ext cx="10274300" cy="2308324"/>
          </a:xfrm>
          <a:prstGeom prst="rect">
            <a:avLst/>
          </a:prstGeom>
        </p:spPr>
        <p:txBody>
          <a:bodyPr wrap="square">
            <a:spAutoFit/>
          </a:bodyPr>
          <a:lstStyle/>
          <a:p>
            <a:pPr algn="just"/>
            <a:r>
              <a:rPr lang="fr-FR" sz="2400" dirty="0" smtClean="0"/>
              <a:t>Pour résumer on peut dire que l’explicite est </a:t>
            </a:r>
            <a:r>
              <a:rPr lang="fr-FR" sz="2400" dirty="0"/>
              <a:t>ce </a:t>
            </a:r>
            <a:r>
              <a:rPr lang="fr-FR" sz="2400" dirty="0" smtClean="0"/>
              <a:t>qui </a:t>
            </a:r>
            <a:r>
              <a:rPr lang="fr-FR" sz="2400" dirty="0"/>
              <a:t>est exprimé ou formulé clairement, l’implicite est alors : quelque chose qui est virtuellement contenu dans une phrase </a:t>
            </a:r>
            <a:r>
              <a:rPr lang="fr-FR" sz="2400" dirty="0" smtClean="0"/>
              <a:t>sans </a:t>
            </a:r>
            <a:r>
              <a:rPr lang="fr-FR" sz="2400" dirty="0"/>
              <a:t>être formellement </a:t>
            </a:r>
            <a:r>
              <a:rPr lang="fr-FR" sz="2400" dirty="0" smtClean="0"/>
              <a:t>exprimé </a:t>
            </a:r>
            <a:r>
              <a:rPr lang="fr-FR" sz="2400" dirty="0"/>
              <a:t>(et qui est pourtant indispensable à la bonne compréhension du texte).  Cette part de l’implicite débute tôt dans la compréhension en lecture, s’accentue aux différents cycles, pour devenir dominante dans les romans ou les articles.</a:t>
            </a:r>
            <a:endParaRPr lang="en-GB" sz="2400" dirty="0"/>
          </a:p>
        </p:txBody>
      </p:sp>
      <p:sp>
        <p:nvSpPr>
          <p:cNvPr id="5" name="Sous-titre 2"/>
          <p:cNvSpPr>
            <a:spLocks noGrp="1"/>
          </p:cNvSpPr>
          <p:nvPr>
            <p:ph type="subTitle" idx="1"/>
          </p:nvPr>
        </p:nvSpPr>
        <p:spPr>
          <a:xfrm>
            <a:off x="1293813" y="298450"/>
            <a:ext cx="9601200" cy="990600"/>
          </a:xfrm>
        </p:spPr>
        <p:txBody>
          <a:bodyPr>
            <a:normAutofit/>
          </a:bodyPr>
          <a:lstStyle/>
          <a:p>
            <a:r>
              <a:rPr lang="fr-FR" b="1" dirty="0"/>
              <a:t>L’implicite : une conquête nécessaire</a:t>
            </a:r>
            <a:r>
              <a:rPr lang="en-GB" dirty="0"/>
              <a:t> </a:t>
            </a:r>
            <a:endParaRPr lang="fr-FR" dirty="0" smtClean="0"/>
          </a:p>
        </p:txBody>
      </p:sp>
    </p:spTree>
    <p:extLst>
      <p:ext uri="{BB962C8B-B14F-4D97-AF65-F5344CB8AC3E}">
        <p14:creationId xmlns:p14="http://schemas.microsoft.com/office/powerpoint/2010/main" val="3976792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876300" y="756841"/>
            <a:ext cx="9258300" cy="3477875"/>
          </a:xfrm>
          <a:prstGeom prst="rect">
            <a:avLst/>
          </a:prstGeom>
        </p:spPr>
        <p:txBody>
          <a:bodyPr wrap="square">
            <a:spAutoFit/>
          </a:bodyPr>
          <a:lstStyle/>
          <a:p>
            <a:r>
              <a:rPr lang="fr-FR" sz="2000" dirty="0"/>
              <a:t>Prenons un exemple avec un </a:t>
            </a:r>
            <a:r>
              <a:rPr lang="fr-FR" sz="2000" dirty="0" smtClean="0"/>
              <a:t>texte pour des enfants au cycle 3</a:t>
            </a:r>
            <a:r>
              <a:rPr lang="fr-FR" sz="2000" dirty="0"/>
              <a:t> :</a:t>
            </a:r>
            <a:endParaRPr lang="en-GB" sz="2000" dirty="0"/>
          </a:p>
          <a:p>
            <a:r>
              <a:rPr lang="fr-FR" sz="2000" dirty="0"/>
              <a:t> </a:t>
            </a:r>
            <a:endParaRPr lang="en-GB" sz="2000" dirty="0"/>
          </a:p>
          <a:p>
            <a:r>
              <a:rPr lang="fr-FR" sz="2000" dirty="0"/>
              <a:t>“La mer est houleuse. La tempête approche.</a:t>
            </a:r>
            <a:endParaRPr lang="en-GB" sz="2000" dirty="0"/>
          </a:p>
          <a:p>
            <a:r>
              <a:rPr lang="fr-FR" sz="2000" i="1" dirty="0"/>
              <a:t>- Vite, il faut rentrer au port, pense le capitaine. Restons vigilants car nous sommes près des rochers. </a:t>
            </a:r>
            <a:r>
              <a:rPr lang="fr-FR" sz="2000" dirty="0"/>
              <a:t>Le capitaine est soulagé car il aperçoit la lumière tournante qui lui indique le chemin”</a:t>
            </a:r>
            <a:endParaRPr lang="en-GB" sz="2000" dirty="0"/>
          </a:p>
          <a:p>
            <a:r>
              <a:rPr lang="fr-FR" sz="2000" dirty="0"/>
              <a:t> </a:t>
            </a:r>
            <a:endParaRPr lang="en-GB" sz="2000" dirty="0"/>
          </a:p>
          <a:p>
            <a:r>
              <a:rPr lang="fr-FR" sz="2000" dirty="0"/>
              <a:t>Si l’on demande à un enfant « qu’est ce qui va guider le capitaine », certains enfants, même ceux qui connaissent le terme de phare, ne vont pas faire le lien avec leurs connaissances personnelles et les détails du texte pour trouver la bonne réponse.</a:t>
            </a:r>
            <a:endParaRPr lang="en-GB" sz="2000" dirty="0"/>
          </a:p>
        </p:txBody>
      </p:sp>
      <p:sp>
        <p:nvSpPr>
          <p:cNvPr id="5" name="Sous-titre 2"/>
          <p:cNvSpPr>
            <a:spLocks noGrp="1"/>
          </p:cNvSpPr>
          <p:nvPr>
            <p:ph type="subTitle" idx="1"/>
          </p:nvPr>
        </p:nvSpPr>
        <p:spPr>
          <a:xfrm>
            <a:off x="1293813" y="298450"/>
            <a:ext cx="9601200" cy="527050"/>
          </a:xfrm>
        </p:spPr>
        <p:txBody>
          <a:bodyPr>
            <a:normAutofit/>
          </a:bodyPr>
          <a:lstStyle/>
          <a:p>
            <a:r>
              <a:rPr lang="fr-FR" b="1" dirty="0"/>
              <a:t>L’implicite : une conquête nécessaire</a:t>
            </a:r>
            <a:r>
              <a:rPr lang="en-GB" dirty="0"/>
              <a:t> </a:t>
            </a:r>
            <a:endParaRPr lang="fr-FR" dirty="0" smtClean="0"/>
          </a:p>
        </p:txBody>
      </p:sp>
    </p:spTree>
    <p:extLst>
      <p:ext uri="{BB962C8B-B14F-4D97-AF65-F5344CB8AC3E}">
        <p14:creationId xmlns:p14="http://schemas.microsoft.com/office/powerpoint/2010/main" val="3976792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774700" y="1344136"/>
            <a:ext cx="10363200" cy="2246769"/>
          </a:xfrm>
          <a:prstGeom prst="rect">
            <a:avLst/>
          </a:prstGeom>
        </p:spPr>
        <p:txBody>
          <a:bodyPr wrap="square">
            <a:spAutoFit/>
          </a:bodyPr>
          <a:lstStyle/>
          <a:p>
            <a:pPr algn="just"/>
            <a:r>
              <a:rPr lang="fr-FR" sz="2800" dirty="0"/>
              <a:t>Parce qu’il y a de l’implicite dans tout texte, le lecteur sera amené à faire un certain nombre d’inférences afin de construire une compréhension fine du texte. Cette notion d’implicite est donc complexe et il est difficile de la proposer, abstraitement, à des jeunes lecteurs. </a:t>
            </a:r>
            <a:endParaRPr lang="en-US" sz="2800" dirty="0"/>
          </a:p>
        </p:txBody>
      </p:sp>
      <p:sp>
        <p:nvSpPr>
          <p:cNvPr id="6" name="Sous-titre 2"/>
          <p:cNvSpPr>
            <a:spLocks noGrp="1"/>
          </p:cNvSpPr>
          <p:nvPr>
            <p:ph type="subTitle" idx="1"/>
          </p:nvPr>
        </p:nvSpPr>
        <p:spPr>
          <a:xfrm>
            <a:off x="1294149" y="298939"/>
            <a:ext cx="9601200" cy="488461"/>
          </a:xfrm>
        </p:spPr>
        <p:txBody>
          <a:bodyPr>
            <a:normAutofit/>
          </a:bodyPr>
          <a:lstStyle/>
          <a:p>
            <a:r>
              <a:rPr lang="fr-FR" b="1" dirty="0"/>
              <a:t>L’implicite : une conquête nécessaire</a:t>
            </a:r>
            <a:r>
              <a:rPr lang="en-GB" dirty="0"/>
              <a:t> </a:t>
            </a:r>
            <a:endParaRPr lang="fr-FR" dirty="0"/>
          </a:p>
          <a:p>
            <a:endParaRPr lang="fr-FR" dirty="0" smtClean="0"/>
          </a:p>
        </p:txBody>
      </p:sp>
    </p:spTree>
    <p:extLst>
      <p:ext uri="{BB962C8B-B14F-4D97-AF65-F5344CB8AC3E}">
        <p14:creationId xmlns:p14="http://schemas.microsoft.com/office/powerpoint/2010/main" val="172858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609600" y="889843"/>
            <a:ext cx="10642600" cy="4247317"/>
          </a:xfrm>
          <a:prstGeom prst="rect">
            <a:avLst/>
          </a:prstGeom>
        </p:spPr>
        <p:txBody>
          <a:bodyPr wrap="square">
            <a:spAutoFit/>
          </a:bodyPr>
          <a:lstStyle/>
          <a:p>
            <a:r>
              <a:rPr lang="fr-FR" dirty="0"/>
              <a:t>Être lecteur c’est justement s’approprier la lecture donc le côté implicite qui fera que l’on aimera ou non un livre, que l’on aura ou non envie d’en parler et de communiquer autour. </a:t>
            </a:r>
            <a:endParaRPr lang="en-GB" dirty="0"/>
          </a:p>
          <a:p>
            <a:r>
              <a:rPr lang="fr-FR" dirty="0"/>
              <a:t>Ce côté très personnel et affectif qui n’est généralement pas abordé à l’École et qui fait que certains enfants passent à côté du plaisir de lire en faisant de la lecture un acte purement scolaire. </a:t>
            </a:r>
            <a:br>
              <a:rPr lang="fr-FR" dirty="0"/>
            </a:br>
            <a:r>
              <a:rPr lang="fr-FR" dirty="0"/>
              <a:t/>
            </a:r>
            <a:br>
              <a:rPr lang="fr-FR" dirty="0"/>
            </a:br>
            <a:r>
              <a:rPr lang="fr-FR" dirty="0"/>
              <a:t>Ils se fixent alors uniquement sur la compréhension, extérieure à toute interprétation personnelle. </a:t>
            </a:r>
            <a:endParaRPr lang="en-GB" dirty="0"/>
          </a:p>
          <a:p>
            <a:r>
              <a:rPr lang="fr-FR" dirty="0"/>
              <a:t>On veillera à interroger sur la compréhension mais aussi sur le ressenti, le non-dit, ce que l’auteur et l’illustrateur suggèrent. </a:t>
            </a:r>
            <a:br>
              <a:rPr lang="fr-FR" dirty="0"/>
            </a:br>
            <a:r>
              <a:rPr lang="fr-FR" dirty="0"/>
              <a:t/>
            </a:r>
            <a:br>
              <a:rPr lang="fr-FR" dirty="0"/>
            </a:br>
            <a:r>
              <a:rPr lang="fr-FR" dirty="0"/>
              <a:t>C’est ainsi que l’on va aider les élèves à argumenter, à se positionner, à communiquer autour de la lecture, à devenir curieux de lire</a:t>
            </a:r>
            <a:r>
              <a:rPr lang="fr-FR" dirty="0" smtClean="0"/>
              <a:t>.</a:t>
            </a:r>
          </a:p>
          <a:p>
            <a:endParaRPr lang="fr-FR" dirty="0"/>
          </a:p>
          <a:p>
            <a:r>
              <a:rPr lang="fr-FR" dirty="0">
                <a:solidFill>
                  <a:schemeClr val="accent2">
                    <a:lumMod val="75000"/>
                  </a:schemeClr>
                </a:solidFill>
                <a:ea typeface="Calibri"/>
                <a:cs typeface="Times New Roman"/>
              </a:rPr>
              <a:t>Dans cet atelier nous allons vous proposer différentes activités qui permettent de travailler sur les interactions de sens dans </a:t>
            </a:r>
            <a:r>
              <a:rPr lang="fr-FR" dirty="0" smtClean="0">
                <a:solidFill>
                  <a:schemeClr val="accent2">
                    <a:lumMod val="75000"/>
                  </a:schemeClr>
                </a:solidFill>
                <a:ea typeface="Calibri"/>
                <a:cs typeface="Times New Roman"/>
              </a:rPr>
              <a:t>des textes </a:t>
            </a:r>
            <a:r>
              <a:rPr lang="fr-FR" dirty="0">
                <a:solidFill>
                  <a:schemeClr val="accent2">
                    <a:lumMod val="75000"/>
                  </a:schemeClr>
                </a:solidFill>
                <a:ea typeface="Calibri"/>
                <a:cs typeface="Times New Roman"/>
              </a:rPr>
              <a:t>qui nécessitent une prise d’information particulière: l’implicite.</a:t>
            </a:r>
          </a:p>
          <a:p>
            <a:endParaRPr lang="en-GB" dirty="0"/>
          </a:p>
        </p:txBody>
      </p:sp>
      <p:sp>
        <p:nvSpPr>
          <p:cNvPr id="5" name="Sous-titre 2"/>
          <p:cNvSpPr>
            <a:spLocks noGrp="1"/>
          </p:cNvSpPr>
          <p:nvPr>
            <p:ph type="subTitle" idx="1"/>
          </p:nvPr>
        </p:nvSpPr>
        <p:spPr>
          <a:xfrm>
            <a:off x="1294149" y="298939"/>
            <a:ext cx="9601200" cy="488461"/>
          </a:xfrm>
        </p:spPr>
        <p:txBody>
          <a:bodyPr>
            <a:normAutofit/>
          </a:bodyPr>
          <a:lstStyle/>
          <a:p>
            <a:r>
              <a:rPr lang="fr-FR" b="1" dirty="0"/>
              <a:t>L’implicite : une conquête nécessaire</a:t>
            </a:r>
            <a:r>
              <a:rPr lang="en-GB" dirty="0"/>
              <a:t> </a:t>
            </a:r>
            <a:endParaRPr lang="fr-FR" dirty="0"/>
          </a:p>
          <a:p>
            <a:endParaRPr lang="fr-FR" dirty="0" smtClean="0"/>
          </a:p>
        </p:txBody>
      </p:sp>
    </p:spTree>
    <p:extLst>
      <p:ext uri="{BB962C8B-B14F-4D97-AF65-F5344CB8AC3E}">
        <p14:creationId xmlns:p14="http://schemas.microsoft.com/office/powerpoint/2010/main" val="2993623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8522" y="1390651"/>
            <a:ext cx="10114995" cy="2757678"/>
          </a:xfrm>
          <a:prstGeom prst="rect">
            <a:avLst/>
          </a:prstGeom>
          <a:noFill/>
        </p:spPr>
        <p:txBody>
          <a:bodyPr wrap="square" rtlCol="0">
            <a:spAutoFit/>
          </a:bodyPr>
          <a:lstStyle/>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a:solidFill>
                <a:srgbClr val="3691AA">
                  <a:lumMod val="75000"/>
                </a:srgbClr>
              </a:solidFill>
            </a:endParaRPr>
          </a:p>
          <a:p>
            <a:pPr algn="just">
              <a:lnSpc>
                <a:spcPct val="90000"/>
              </a:lnSpc>
            </a:pPr>
            <a:endParaRPr lang="fr-FR" sz="2400" b="1" dirty="0" smtClean="0">
              <a:solidFill>
                <a:srgbClr val="3691AA">
                  <a:lumMod val="75000"/>
                </a:srgbClr>
              </a:solidFill>
            </a:endParaRPr>
          </a:p>
          <a:p>
            <a:pPr algn="just">
              <a:lnSpc>
                <a:spcPct val="90000"/>
              </a:lnSpc>
            </a:pPr>
            <a:endParaRPr lang="fr-FR" sz="2400" b="1" dirty="0" smtClean="0">
              <a:solidFill>
                <a:srgbClr val="3691AA">
                  <a:lumMod val="75000"/>
                </a:srgbClr>
              </a:solidFill>
            </a:endParaRPr>
          </a:p>
        </p:txBody>
      </p:sp>
      <p:sp>
        <p:nvSpPr>
          <p:cNvPr id="2" name="Rectangle 1"/>
          <p:cNvSpPr/>
          <p:nvPr/>
        </p:nvSpPr>
        <p:spPr>
          <a:xfrm>
            <a:off x="1079500" y="845741"/>
            <a:ext cx="10160000" cy="3170099"/>
          </a:xfrm>
          <a:prstGeom prst="rect">
            <a:avLst/>
          </a:prstGeom>
        </p:spPr>
        <p:txBody>
          <a:bodyPr wrap="square">
            <a:spAutoFit/>
          </a:bodyPr>
          <a:lstStyle/>
          <a:p>
            <a:r>
              <a:rPr lang="fr-FR" sz="2000" dirty="0"/>
              <a:t>I</a:t>
            </a:r>
            <a:r>
              <a:rPr lang="fr-FR" sz="2000" dirty="0" smtClean="0"/>
              <a:t>l </a:t>
            </a:r>
            <a:r>
              <a:rPr lang="fr-FR" sz="2000" dirty="0"/>
              <a:t>nous faut donc comprendre comment fonctionne l’implicite :</a:t>
            </a:r>
            <a:endParaRPr lang="en-GB" sz="2000" dirty="0"/>
          </a:p>
          <a:p>
            <a:r>
              <a:rPr lang="fr-FR" sz="2000" dirty="0"/>
              <a:t> </a:t>
            </a:r>
            <a:endParaRPr lang="en-GB" sz="2000" dirty="0"/>
          </a:p>
          <a:p>
            <a:r>
              <a:rPr lang="fr-FR" sz="2000" dirty="0"/>
              <a:t>Lorsqu’un texte contient une information </a:t>
            </a:r>
            <a:r>
              <a:rPr lang="fr-FR" sz="2000" dirty="0" smtClean="0"/>
              <a:t>implicite,  </a:t>
            </a:r>
            <a:r>
              <a:rPr lang="fr-FR" sz="2000" dirty="0"/>
              <a:t>le lecteur doit  « inférer » cette information.  Deux cas peuvent se présenter :</a:t>
            </a:r>
            <a:endParaRPr lang="en-GB" sz="2000" dirty="0"/>
          </a:p>
          <a:p>
            <a:r>
              <a:rPr lang="fr-FR" sz="2000" dirty="0"/>
              <a:t> </a:t>
            </a:r>
            <a:endParaRPr lang="en-GB" sz="2000" dirty="0"/>
          </a:p>
          <a:p>
            <a:r>
              <a:rPr lang="fr-FR" sz="2000" dirty="0"/>
              <a:t>-Soit il faut  rapprocher plusieurs détails du texte pour produire l’information (</a:t>
            </a:r>
            <a:r>
              <a:rPr lang="fr-FR" sz="2000" b="1" dirty="0"/>
              <a:t>inférence intra textuelle</a:t>
            </a:r>
            <a:r>
              <a:rPr lang="fr-FR" sz="2000" dirty="0"/>
              <a:t>)</a:t>
            </a:r>
            <a:endParaRPr lang="en-GB" sz="2000" dirty="0"/>
          </a:p>
          <a:p>
            <a:r>
              <a:rPr lang="fr-FR" sz="2000" dirty="0"/>
              <a:t> </a:t>
            </a:r>
            <a:endParaRPr lang="en-GB" sz="2000" dirty="0"/>
          </a:p>
          <a:p>
            <a:r>
              <a:rPr lang="fr-FR" sz="2000" dirty="0"/>
              <a:t>- Soit il faut mettre en rapport une information du texte avec une connaissance préétablie (</a:t>
            </a:r>
            <a:r>
              <a:rPr lang="fr-FR" sz="2000" b="1" dirty="0"/>
              <a:t>inférence extra textuelle</a:t>
            </a:r>
            <a:r>
              <a:rPr lang="fr-FR" sz="2000" dirty="0"/>
              <a:t>)</a:t>
            </a:r>
            <a:r>
              <a:rPr lang="en-GB" sz="2000" dirty="0"/>
              <a:t> </a:t>
            </a:r>
            <a:endParaRPr lang="en-US" sz="2000" dirty="0"/>
          </a:p>
        </p:txBody>
      </p:sp>
      <p:sp>
        <p:nvSpPr>
          <p:cNvPr id="5" name="Sous-titre 2"/>
          <p:cNvSpPr>
            <a:spLocks noGrp="1"/>
          </p:cNvSpPr>
          <p:nvPr>
            <p:ph type="subTitle" idx="1"/>
          </p:nvPr>
        </p:nvSpPr>
        <p:spPr>
          <a:xfrm>
            <a:off x="1255713" y="298450"/>
            <a:ext cx="9601200" cy="990600"/>
          </a:xfrm>
        </p:spPr>
        <p:txBody>
          <a:bodyPr>
            <a:normAutofit/>
          </a:bodyPr>
          <a:lstStyle/>
          <a:p>
            <a:r>
              <a:rPr lang="fr-FR" b="1" dirty="0"/>
              <a:t>L’implicite : une conquête nécessaire</a:t>
            </a:r>
            <a:r>
              <a:rPr lang="en-GB" dirty="0"/>
              <a:t> </a:t>
            </a:r>
            <a:endParaRPr lang="fr-FR" dirty="0"/>
          </a:p>
          <a:p>
            <a:endParaRPr lang="fr-FR" dirty="0" smtClean="0"/>
          </a:p>
        </p:txBody>
      </p:sp>
    </p:spTree>
    <p:extLst>
      <p:ext uri="{BB962C8B-B14F-4D97-AF65-F5344CB8AC3E}">
        <p14:creationId xmlns:p14="http://schemas.microsoft.com/office/powerpoint/2010/main" val="475671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tf02895256">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000">
            <a:solidFill>
              <a:schemeClr val="accent2"/>
            </a:solidFill>
          </a:defRPr>
        </a:defPPr>
      </a:lstStyle>
    </a:txDef>
  </a:objectDefaults>
  <a:extraClrScheme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000">
            <a:solidFill>
              <a:schemeClr val="accent2"/>
            </a:solidFill>
          </a:defRPr>
        </a:defPPr>
      </a:lstStyle>
    </a:txDef>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000">
            <a:solidFill>
              <a:schemeClr val="accent2"/>
            </a:solidFill>
          </a:defRPr>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9924D1ECC420D47A2456556BC94F7370400BDF4491DEA4973499845289601F88B9F" ma:contentTypeVersion="55" ma:contentTypeDescription="Create a new document." ma:contentTypeScope="" ma:versionID="41eb558a2b826e6e4f9defd990175bec">
  <xsd:schema xmlns:xsd="http://www.w3.org/2001/XMLSchema" xmlns:xs="http://www.w3.org/2001/XMLSchema" xmlns:p="http://schemas.microsoft.com/office/2006/metadata/properties" xmlns:ns2="6d93d202-47fc-4405-873a-cab67cc5f1b2" xmlns:ns3="64acb2c5-0a2b-4bda-bd34-58e36cbb80d2" targetNamespace="http://schemas.microsoft.com/office/2006/metadata/properties" ma:root="true" ma:fieldsID="19deea0185cf7bc57eee9b90b1ba2ace" ns2:_="" ns3:_="">
    <xsd:import namespace="6d93d202-47fc-4405-873a-cab67cc5f1b2"/>
    <xsd:import namespace="64acb2c5-0a2b-4bda-bd34-58e36cbb80d2"/>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93d202-47fc-4405-873a-cab67cc5f1b2"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dc79c007-7f28-4db9-9ba1-525d19a3279b}"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80C6DD30-196A-4C6B-B1BF-A43F3B8ACD4F}" ma:internalName="CSXSubmissionMarket" ma:readOnly="false" ma:showField="MarketName" ma:web="6d93d202-47fc-4405-873a-cab67cc5f1b2">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bb16b974-ed24-4278-8820-8e232d38904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7E2D4CA2-442A-4FDA-AA57-71B8C7B2C53C}" ma:internalName="InProjectListLookup" ma:readOnly="true" ma:showField="InProjectLis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fd9a49dc-3dbf-4047-b62d-1d587abe7b40}"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7E2D4CA2-442A-4FDA-AA57-71B8C7B2C53C}" ma:internalName="LastCompleteVersionLookup" ma:readOnly="true" ma:showField="LastComplete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7E2D4CA2-442A-4FDA-AA57-71B8C7B2C53C}" ma:internalName="LastPreviewErrorLookup" ma:readOnly="true" ma:showField="LastPreview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7E2D4CA2-442A-4FDA-AA57-71B8C7B2C53C}" ma:internalName="LastPreviewResultLookup" ma:readOnly="true" ma:showField="LastPreview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7E2D4CA2-442A-4FDA-AA57-71B8C7B2C53C}" ma:internalName="LastPreviewAttemptDateLookup" ma:readOnly="true" ma:showField="LastPreview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7E2D4CA2-442A-4FDA-AA57-71B8C7B2C53C}" ma:internalName="LastPreviewedByLookup" ma:readOnly="true" ma:showField="LastPreview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7E2D4CA2-442A-4FDA-AA57-71B8C7B2C53C}" ma:internalName="LastPreviewTimeLookup" ma:readOnly="true" ma:showField="LastPreview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7E2D4CA2-442A-4FDA-AA57-71B8C7B2C53C}" ma:internalName="LastPreviewVersionLookup" ma:readOnly="true" ma:showField="LastPreview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7E2D4CA2-442A-4FDA-AA57-71B8C7B2C53C}" ma:internalName="LastPublishErrorLookup" ma:readOnly="true" ma:showField="LastPublish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7E2D4CA2-442A-4FDA-AA57-71B8C7B2C53C}" ma:internalName="LastPublishResultLookup" ma:readOnly="true" ma:showField="LastPublish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7E2D4CA2-442A-4FDA-AA57-71B8C7B2C53C}" ma:internalName="LastPublishAttemptDateLookup" ma:readOnly="true" ma:showField="LastPublish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7E2D4CA2-442A-4FDA-AA57-71B8C7B2C53C}" ma:internalName="LastPublishedByLookup" ma:readOnly="true" ma:showField="LastPublish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7E2D4CA2-442A-4FDA-AA57-71B8C7B2C53C}" ma:internalName="LastPublishTimeLookup" ma:readOnly="true" ma:showField="LastPublish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7E2D4CA2-442A-4FDA-AA57-71B8C7B2C53C}" ma:internalName="LastPublishVersionLookup" ma:readOnly="true" ma:showField="LastPublish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4CDE398E-75A7-4993-8C61-2BFD31F64754}" ma:internalName="LocLastLocAttemptVersionLookup" ma:readOnly="false" ma:showField="LastLocAttemptVersion" ma:web="6d93d202-47fc-4405-873a-cab67cc5f1b2">
      <xsd:simpleType>
        <xsd:restriction base="dms:Lookup"/>
      </xsd:simpleType>
    </xsd:element>
    <xsd:element name="LocLastLocAttemptVersionTypeLookup" ma:index="72" nillable="true" ma:displayName="Loc Last Loc Attempt Version Type" ma:default="" ma:list="{4CDE398E-75A7-4993-8C61-2BFD31F64754}" ma:internalName="LocLastLocAttemptVersionTypeLookup" ma:readOnly="true" ma:showField="LastLocAttemptVersionType" ma:web="6d93d202-47fc-4405-873a-cab67cc5f1b2">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4CDE398E-75A7-4993-8C61-2BFD31F64754}" ma:internalName="LocNewPublishedVersionLookup" ma:readOnly="true" ma:showField="NewPublishedVersion" ma:web="6d93d202-47fc-4405-873a-cab67cc5f1b2">
      <xsd:simpleType>
        <xsd:restriction base="dms:Lookup"/>
      </xsd:simpleType>
    </xsd:element>
    <xsd:element name="LocOverallHandbackStatusLookup" ma:index="76" nillable="true" ma:displayName="Loc Overall Handback Status" ma:default="" ma:list="{4CDE398E-75A7-4993-8C61-2BFD31F64754}" ma:internalName="LocOverallHandbackStatusLookup" ma:readOnly="true" ma:showField="OverallHandbackStatus" ma:web="6d93d202-47fc-4405-873a-cab67cc5f1b2">
      <xsd:simpleType>
        <xsd:restriction base="dms:Lookup"/>
      </xsd:simpleType>
    </xsd:element>
    <xsd:element name="LocOverallLocStatusLookup" ma:index="77" nillable="true" ma:displayName="Loc Overall Localize Status" ma:default="" ma:list="{4CDE398E-75A7-4993-8C61-2BFD31F64754}" ma:internalName="LocOverallLocStatusLookup" ma:readOnly="true" ma:showField="OverallLocStatus" ma:web="6d93d202-47fc-4405-873a-cab67cc5f1b2">
      <xsd:simpleType>
        <xsd:restriction base="dms:Lookup"/>
      </xsd:simpleType>
    </xsd:element>
    <xsd:element name="LocOverallPreviewStatusLookup" ma:index="78" nillable="true" ma:displayName="Loc Overall Preview Status" ma:default="" ma:list="{4CDE398E-75A7-4993-8C61-2BFD31F64754}" ma:internalName="LocOverallPreviewStatusLookup" ma:readOnly="true" ma:showField="OverallPreviewStatus" ma:web="6d93d202-47fc-4405-873a-cab67cc5f1b2">
      <xsd:simpleType>
        <xsd:restriction base="dms:Lookup"/>
      </xsd:simpleType>
    </xsd:element>
    <xsd:element name="LocOverallPublishStatusLookup" ma:index="79" nillable="true" ma:displayName="Loc Overall Publish Status" ma:default="" ma:list="{4CDE398E-75A7-4993-8C61-2BFD31F64754}" ma:internalName="LocOverallPublishStatusLookup" ma:readOnly="true" ma:showField="OverallPublishStatus" ma:web="6d93d202-47fc-4405-873a-cab67cc5f1b2">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4CDE398E-75A7-4993-8C61-2BFD31F64754}" ma:internalName="LocProcessedForHandoffsLookup" ma:readOnly="true" ma:showField="ProcessedForHandoffs" ma:web="6d93d202-47fc-4405-873a-cab67cc5f1b2">
      <xsd:simpleType>
        <xsd:restriction base="dms:Lookup"/>
      </xsd:simpleType>
    </xsd:element>
    <xsd:element name="LocProcessedForMarketsLookup" ma:index="82" nillable="true" ma:displayName="Loc Processed For Markets" ma:default="" ma:list="{4CDE398E-75A7-4993-8C61-2BFD31F64754}" ma:internalName="LocProcessedForMarketsLookup" ma:readOnly="true" ma:showField="ProcessedForMarkets" ma:web="6d93d202-47fc-4405-873a-cab67cc5f1b2">
      <xsd:simpleType>
        <xsd:restriction base="dms:Lookup"/>
      </xsd:simpleType>
    </xsd:element>
    <xsd:element name="LocPublishedDependentAssetsLookup" ma:index="83" nillable="true" ma:displayName="Loc Published Dependent Assets" ma:default="" ma:list="{4CDE398E-75A7-4993-8C61-2BFD31F64754}" ma:internalName="LocPublishedDependentAssetsLookup" ma:readOnly="true" ma:showField="PublishedDependentAssets" ma:web="6d93d202-47fc-4405-873a-cab67cc5f1b2">
      <xsd:simpleType>
        <xsd:restriction base="dms:Lookup"/>
      </xsd:simpleType>
    </xsd:element>
    <xsd:element name="LocPublishedLinkedAssetsLookup" ma:index="84" nillable="true" ma:displayName="Loc Published Linked Assets" ma:default="" ma:list="{4CDE398E-75A7-4993-8C61-2BFD31F64754}" ma:internalName="LocPublishedLinkedAssetsLookup" ma:readOnly="true" ma:showField="PublishedLinkedAssets" ma:web="6d93d202-47fc-4405-873a-cab67cc5f1b2">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db560eb5-700a-4f94-8fda-b57de4261f12}"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80C6DD30-196A-4C6B-B1BF-A43F3B8ACD4F}" ma:internalName="Markets" ma:readOnly="false" ma:showField="MarketNa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7E2D4CA2-442A-4FDA-AA57-71B8C7B2C53C}" ma:internalName="NumOfRatingsLookup" ma:readOnly="true" ma:showField="NumOfRating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7E2D4CA2-442A-4FDA-AA57-71B8C7B2C53C}" ma:internalName="PublishStatusLookup" ma:readOnly="false" ma:showField="PublishStatu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6e3f7319-fb8f-4449-8902-000ab73a8566}"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11d213f5-ec09-44b6-a8be-9da225be7a8d}" ma:internalName="TaxCatchAll" ma:showField="CatchAllData"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11d213f5-ec09-44b6-a8be-9da225be7a8d}" ma:internalName="TaxCatchAllLabel" ma:readOnly="true" ma:showField="CatchAllDataLabel"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4acb2c5-0a2b-4bda-bd34-58e36cbb80d2"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6d93d202-47fc-4405-873a-cab67cc5f1b2">Wade into this watercolor painting of ocean waters and sandy beach. The  scenery evokes memories of that favorite seaside vacation. This template offers a variety of slide layouts including title slides, bulleted lists, a sample chart, a SmartArt graphic, and blank slide, all in a widescreen (16X9) format.
</APDescription>
    <AssetExpire xmlns="6d93d202-47fc-4405-873a-cab67cc5f1b2">2029-01-01T08:00:00+00:00</AssetExpire>
    <CampaignTagsTaxHTField0 xmlns="6d93d202-47fc-4405-873a-cab67cc5f1b2">
      <Terms xmlns="http://schemas.microsoft.com/office/infopath/2007/PartnerControls"/>
    </CampaignTagsTaxHTField0>
    <IntlLangReviewDate xmlns="6d93d202-47fc-4405-873a-cab67cc5f1b2" xsi:nil="true"/>
    <TPFriendlyName xmlns="6d93d202-47fc-4405-873a-cab67cc5f1b2" xsi:nil="true"/>
    <IntlLangReview xmlns="6d93d202-47fc-4405-873a-cab67cc5f1b2">false</IntlLangReview>
    <LocLastLocAttemptVersionLookup xmlns="6d93d202-47fc-4405-873a-cab67cc5f1b2">835488</LocLastLocAttemptVersionLookup>
    <PolicheckWords xmlns="6d93d202-47fc-4405-873a-cab67cc5f1b2" xsi:nil="true"/>
    <SubmitterId xmlns="6d93d202-47fc-4405-873a-cab67cc5f1b2" xsi:nil="true"/>
    <AcquiredFrom xmlns="6d93d202-47fc-4405-873a-cab67cc5f1b2">Internal MS</AcquiredFrom>
    <EditorialStatus xmlns="6d93d202-47fc-4405-873a-cab67cc5f1b2">Complete</EditorialStatus>
    <Markets xmlns="6d93d202-47fc-4405-873a-cab67cc5f1b2"/>
    <OriginAsset xmlns="6d93d202-47fc-4405-873a-cab67cc5f1b2" xsi:nil="true"/>
    <AssetStart xmlns="6d93d202-47fc-4405-873a-cab67cc5f1b2">2012-05-11T02:04:00+00:00</AssetStart>
    <FriendlyTitle xmlns="6d93d202-47fc-4405-873a-cab67cc5f1b2" xsi:nil="true"/>
    <MarketSpecific xmlns="6d93d202-47fc-4405-873a-cab67cc5f1b2">false</MarketSpecific>
    <TPNamespace xmlns="6d93d202-47fc-4405-873a-cab67cc5f1b2" xsi:nil="true"/>
    <PublishStatusLookup xmlns="6d93d202-47fc-4405-873a-cab67cc5f1b2">
      <Value>473525</Value>
    </PublishStatusLookup>
    <APAuthor xmlns="6d93d202-47fc-4405-873a-cab67cc5f1b2">
      <UserInfo>
        <DisplayName>REDMOND\v-vaddu</DisplayName>
        <AccountId>2567</AccountId>
        <AccountType/>
      </UserInfo>
    </APAuthor>
    <TPCommandLine xmlns="6d93d202-47fc-4405-873a-cab67cc5f1b2" xsi:nil="true"/>
    <IntlLangReviewer xmlns="6d93d202-47fc-4405-873a-cab67cc5f1b2" xsi:nil="true"/>
    <OpenTemplate xmlns="6d93d202-47fc-4405-873a-cab67cc5f1b2">true</OpenTemplate>
    <CSXSubmissionDate xmlns="6d93d202-47fc-4405-873a-cab67cc5f1b2" xsi:nil="true"/>
    <TaxCatchAll xmlns="6d93d202-47fc-4405-873a-cab67cc5f1b2"/>
    <Manager xmlns="6d93d202-47fc-4405-873a-cab67cc5f1b2" xsi:nil="true"/>
    <NumericId xmlns="6d93d202-47fc-4405-873a-cab67cc5f1b2" xsi:nil="true"/>
    <ParentAssetId xmlns="6d93d202-47fc-4405-873a-cab67cc5f1b2" xsi:nil="true"/>
    <OriginalSourceMarket xmlns="6d93d202-47fc-4405-873a-cab67cc5f1b2">english</OriginalSourceMarket>
    <ApprovalStatus xmlns="6d93d202-47fc-4405-873a-cab67cc5f1b2">InProgress</ApprovalStatus>
    <TPComponent xmlns="6d93d202-47fc-4405-873a-cab67cc5f1b2" xsi:nil="true"/>
    <EditorialTags xmlns="6d93d202-47fc-4405-873a-cab67cc5f1b2" xsi:nil="true"/>
    <TPExecutable xmlns="6d93d202-47fc-4405-873a-cab67cc5f1b2" xsi:nil="true"/>
    <TPLaunchHelpLink xmlns="6d93d202-47fc-4405-873a-cab67cc5f1b2" xsi:nil="true"/>
    <LocComments xmlns="6d93d202-47fc-4405-873a-cab67cc5f1b2" xsi:nil="true"/>
    <LocRecommendedHandoff xmlns="6d93d202-47fc-4405-873a-cab67cc5f1b2" xsi:nil="true"/>
    <SourceTitle xmlns="6d93d202-47fc-4405-873a-cab67cc5f1b2" xsi:nil="true"/>
    <CSXUpdate xmlns="6d93d202-47fc-4405-873a-cab67cc5f1b2">false</CSXUpdate>
    <IntlLocPriority xmlns="6d93d202-47fc-4405-873a-cab67cc5f1b2" xsi:nil="true"/>
    <UAProjectedTotalWords xmlns="6d93d202-47fc-4405-873a-cab67cc5f1b2" xsi:nil="true"/>
    <AssetType xmlns="6d93d202-47fc-4405-873a-cab67cc5f1b2">TP</AssetType>
    <MachineTranslated xmlns="6d93d202-47fc-4405-873a-cab67cc5f1b2">false</MachineTranslated>
    <OutputCachingOn xmlns="6d93d202-47fc-4405-873a-cab67cc5f1b2">false</OutputCachingOn>
    <TemplateStatus xmlns="6d93d202-47fc-4405-873a-cab67cc5f1b2">Complete</TemplateStatus>
    <IsSearchable xmlns="6d93d202-47fc-4405-873a-cab67cc5f1b2">true</IsSearchable>
    <ContentItem xmlns="6d93d202-47fc-4405-873a-cab67cc5f1b2" xsi:nil="true"/>
    <HandoffToMSDN xmlns="6d93d202-47fc-4405-873a-cab67cc5f1b2" xsi:nil="true"/>
    <ShowIn xmlns="6d93d202-47fc-4405-873a-cab67cc5f1b2">Show everywhere</ShowIn>
    <ThumbnailAssetId xmlns="6d93d202-47fc-4405-873a-cab67cc5f1b2" xsi:nil="true"/>
    <UALocComments xmlns="6d93d202-47fc-4405-873a-cab67cc5f1b2" xsi:nil="true"/>
    <UALocRecommendation xmlns="6d93d202-47fc-4405-873a-cab67cc5f1b2">Localize</UALocRecommendation>
    <LastModifiedDateTime xmlns="6d93d202-47fc-4405-873a-cab67cc5f1b2" xsi:nil="true"/>
    <LegacyData xmlns="6d93d202-47fc-4405-873a-cab67cc5f1b2" xsi:nil="true"/>
    <LocManualTestRequired xmlns="6d93d202-47fc-4405-873a-cab67cc5f1b2">false</LocManualTestRequired>
    <ClipArtFilename xmlns="6d93d202-47fc-4405-873a-cab67cc5f1b2" xsi:nil="true"/>
    <TPApplication xmlns="6d93d202-47fc-4405-873a-cab67cc5f1b2" xsi:nil="true"/>
    <CSXHash xmlns="6d93d202-47fc-4405-873a-cab67cc5f1b2" xsi:nil="true"/>
    <DirectSourceMarket xmlns="6d93d202-47fc-4405-873a-cab67cc5f1b2">english</DirectSourceMarket>
    <PrimaryImageGen xmlns="6d93d202-47fc-4405-873a-cab67cc5f1b2">true</PrimaryImageGen>
    <PlannedPubDate xmlns="6d93d202-47fc-4405-873a-cab67cc5f1b2" xsi:nil="true"/>
    <CSXSubmissionMarket xmlns="6d93d202-47fc-4405-873a-cab67cc5f1b2" xsi:nil="true"/>
    <Downloads xmlns="6d93d202-47fc-4405-873a-cab67cc5f1b2">0</Downloads>
    <ArtSampleDocs xmlns="6d93d202-47fc-4405-873a-cab67cc5f1b2" xsi:nil="true"/>
    <TrustLevel xmlns="6d93d202-47fc-4405-873a-cab67cc5f1b2">1 Microsoft Managed Content</TrustLevel>
    <BlockPublish xmlns="6d93d202-47fc-4405-873a-cab67cc5f1b2">false</BlockPublish>
    <TPLaunchHelpLinkType xmlns="6d93d202-47fc-4405-873a-cab67cc5f1b2">Template</TPLaunchHelpLinkType>
    <LocalizationTagsTaxHTField0 xmlns="6d93d202-47fc-4405-873a-cab67cc5f1b2">
      <Terms xmlns="http://schemas.microsoft.com/office/infopath/2007/PartnerControls"/>
    </LocalizationTagsTaxHTField0>
    <BusinessGroup xmlns="6d93d202-47fc-4405-873a-cab67cc5f1b2" xsi:nil="true"/>
    <Providers xmlns="6d93d202-47fc-4405-873a-cab67cc5f1b2" xsi:nil="true"/>
    <TemplateTemplateType xmlns="6d93d202-47fc-4405-873a-cab67cc5f1b2">PowerPoint Presentation Template</TemplateTemplateType>
    <TimesCloned xmlns="6d93d202-47fc-4405-873a-cab67cc5f1b2" xsi:nil="true"/>
    <TPAppVersion xmlns="6d93d202-47fc-4405-873a-cab67cc5f1b2" xsi:nil="true"/>
    <VoteCount xmlns="6d93d202-47fc-4405-873a-cab67cc5f1b2" xsi:nil="true"/>
    <AverageRating xmlns="6d93d202-47fc-4405-873a-cab67cc5f1b2" xsi:nil="true"/>
    <FeatureTagsTaxHTField0 xmlns="6d93d202-47fc-4405-873a-cab67cc5f1b2">
      <Terms xmlns="http://schemas.microsoft.com/office/infopath/2007/PartnerControls"/>
    </FeatureTagsTaxHTField0>
    <Provider xmlns="6d93d202-47fc-4405-873a-cab67cc5f1b2" xsi:nil="true"/>
    <UACurrentWords xmlns="6d93d202-47fc-4405-873a-cab67cc5f1b2" xsi:nil="true"/>
    <AssetId xmlns="6d93d202-47fc-4405-873a-cab67cc5f1b2">TP102895251</AssetId>
    <TPClientViewer xmlns="6d93d202-47fc-4405-873a-cab67cc5f1b2" xsi:nil="true"/>
    <DSATActionTaken xmlns="6d93d202-47fc-4405-873a-cab67cc5f1b2" xsi:nil="true"/>
    <APEditor xmlns="6d93d202-47fc-4405-873a-cab67cc5f1b2">
      <UserInfo>
        <DisplayName/>
        <AccountId xsi:nil="true"/>
        <AccountType/>
      </UserInfo>
    </APEditor>
    <TPInstallLocation xmlns="6d93d202-47fc-4405-873a-cab67cc5f1b2" xsi:nil="true"/>
    <OOCacheId xmlns="6d93d202-47fc-4405-873a-cab67cc5f1b2" xsi:nil="true"/>
    <IsDeleted xmlns="6d93d202-47fc-4405-873a-cab67cc5f1b2">false</IsDeleted>
    <PublishTargets xmlns="6d93d202-47fc-4405-873a-cab67cc5f1b2">OfficeOnlineVNext</PublishTargets>
    <ApprovalLog xmlns="6d93d202-47fc-4405-873a-cab67cc5f1b2" xsi:nil="true"/>
    <BugNumber xmlns="6d93d202-47fc-4405-873a-cab67cc5f1b2" xsi:nil="true"/>
    <CrawlForDependencies xmlns="6d93d202-47fc-4405-873a-cab67cc5f1b2">false</CrawlForDependencies>
    <InternalTagsTaxHTField0 xmlns="6d93d202-47fc-4405-873a-cab67cc5f1b2">
      <Terms xmlns="http://schemas.microsoft.com/office/infopath/2007/PartnerControls"/>
    </InternalTagsTaxHTField0>
    <LastHandOff xmlns="6d93d202-47fc-4405-873a-cab67cc5f1b2" xsi:nil="true"/>
    <Milestone xmlns="6d93d202-47fc-4405-873a-cab67cc5f1b2" xsi:nil="true"/>
    <OriginalRelease xmlns="6d93d202-47fc-4405-873a-cab67cc5f1b2">15</OriginalRelease>
    <RecommendationsModifier xmlns="6d93d202-47fc-4405-873a-cab67cc5f1b2" xsi:nil="true"/>
    <ScenarioTagsTaxHTField0 xmlns="6d93d202-47fc-4405-873a-cab67cc5f1b2">
      <Terms xmlns="http://schemas.microsoft.com/office/infopath/2007/PartnerControls"/>
    </ScenarioTagsTaxHTField0>
    <UANotes xmlns="6d93d202-47fc-4405-873a-cab67cc5f1b2" xsi:nil="true"/>
    <Component xmlns="64acb2c5-0a2b-4bda-bd34-58e36cbb80d2" xsi:nil="true"/>
    <Description0 xmlns="64acb2c5-0a2b-4bda-bd34-58e36cbb80d2" xsi:nil="true"/>
    <LocMarketGroupTiers2 xmlns="6d93d202-47fc-4405-873a-cab67cc5f1b2"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7E435A0-A481-4D13-A014-9AA3B325BD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93d202-47fc-4405-873a-cab67cc5f1b2"/>
    <ds:schemaRef ds:uri="64acb2c5-0a2b-4bda-bd34-58e36cbb80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C47CD3-52DE-4022-A574-AABA5317D1A1}">
  <ds:schemaRefs>
    <ds:schemaRef ds:uri="http://schemas.openxmlformats.org/package/2006/metadata/core-properties"/>
    <ds:schemaRef ds:uri="http://purl.org/dc/terms/"/>
    <ds:schemaRef ds:uri="http://purl.org/dc/elements/1.1/"/>
    <ds:schemaRef ds:uri="64acb2c5-0a2b-4bda-bd34-58e36cbb80d2"/>
    <ds:schemaRef ds:uri="http://purl.org/dc/dcmitype/"/>
    <ds:schemaRef ds:uri="6d93d202-47fc-4405-873a-cab67cc5f1b2"/>
    <ds:schemaRef ds:uri="http://schemas.microsoft.com/office/2006/documentManagement/types"/>
    <ds:schemaRef ds:uri="http://www.w3.org/XML/1998/namespace"/>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F2F3FC63-BF9C-4B26-82E5-BA4335A36E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2315</Words>
  <Application>Microsoft Macintosh PowerPoint</Application>
  <PresentationFormat>Custom</PresentationFormat>
  <Paragraphs>329</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tf02895256</vt:lpstr>
      <vt:lpstr>Atelier pédagogique Numéro 1 Scolarité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2017-03-23T10:25:54Z</dcterms:created>
  <dcterms:modified xsi:type="dcterms:W3CDTF">2018-11-06T17:21:09Z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0x01010069924D1ECC420D47A2456556BC94F7370400BDF4491DEA4973499845289601F88B9F</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