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88" r:id="rId3"/>
    <p:sldId id="290" r:id="rId4"/>
    <p:sldId id="289" r:id="rId5"/>
    <p:sldId id="29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93" r:id="rId18"/>
    <p:sldId id="269" r:id="rId19"/>
    <p:sldId id="294" r:id="rId20"/>
    <p:sldId id="275" r:id="rId21"/>
    <p:sldId id="29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92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2F2E4-C83B-41D9-A183-AD3BB0032302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74677-07E8-4AFF-9EAF-FDA46E01F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93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Tout comme le cardiologue a besoin d’un stéthoscope ou le neurologue d’un marteau à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réflexe, celui qui cherche à comprendre comment fonctionne ou dysfonctionne l’enfant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 le plan cognitif (intellectuel) a besoin d’outils spécifiques à sa pratique, ce sont les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tests.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 derniers sont très nombreux, explorant des domaines différents et des aspects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variés des fonctions intellectuelles et des apprentissages scolaires ;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C’est pourquoi le bilan neuropsychologique est une sorte de « boite à outils » au sein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laquelle le professionnel doit choisir ceux qui seront pertinents pour cet enfant-là ;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Les tests sont donc organisés en un bilan pertinent et individualisé, tenant compte du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contexte, du comportement de l’enfant et de la plainte scolaire ; ils représentent la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pierre angulaire de cette évaluation globale et factorielle, s’appuyant sur la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neuropsychologie et les neuro-sciences cognitives.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Le bilan neuropsychologique donne lieu à une analyse quantifiée (les notes standards)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une analyse qualitative, dont la synthèse débouche </a:t>
            </a: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 le « diagnosticneuropsychologique</a:t>
            </a: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sur des préconisations thérapeutiques.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74677-07E8-4AFF-9EAF-FDA46E01FDE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02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57318"/>
            <a:ext cx="8915400" cy="1870395"/>
          </a:xfrm>
        </p:spPr>
        <p:txBody>
          <a:bodyPr/>
          <a:lstStyle/>
          <a:p>
            <a:r>
              <a:rPr lang="fr-FR" dirty="0"/>
              <a:t>BILAN NEUROPSYCHOLOGIQUE CHEZ LES ENFANTS DYS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4400" y="4027713"/>
            <a:ext cx="8001000" cy="2830287"/>
          </a:xfrm>
        </p:spPr>
        <p:txBody>
          <a:bodyPr/>
          <a:lstStyle/>
          <a:p>
            <a:pPr algn="r"/>
            <a:endParaRPr lang="fr-FR" dirty="0"/>
          </a:p>
          <a:p>
            <a:pPr algn="r"/>
            <a:endParaRPr lang="fr-FR" dirty="0"/>
          </a:p>
          <a:p>
            <a:pPr algn="r"/>
            <a:endParaRPr lang="fr-FR" dirty="0"/>
          </a:p>
          <a:p>
            <a:pPr algn="r"/>
            <a:r>
              <a:rPr lang="fr-FR" dirty="0"/>
              <a:t>INES BARRE</a:t>
            </a:r>
          </a:p>
          <a:p>
            <a:pPr algn="r"/>
            <a:r>
              <a:rPr lang="fr-FR" dirty="0"/>
              <a:t>PSYCHOLOGUE SPECIALISEE EN NEUROPSYCHOLOGIE</a:t>
            </a:r>
          </a:p>
          <a:p>
            <a:endParaRPr lang="fr-FR" dirty="0"/>
          </a:p>
        </p:txBody>
      </p:sp>
      <p:pic>
        <p:nvPicPr>
          <p:cNvPr id="7" name="Image 6" descr="logo v2 a utilis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50" y="176460"/>
            <a:ext cx="1944000" cy="177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44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Composition WISC V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Composition du WISC V: </a:t>
            </a:r>
          </a:p>
          <a:p>
            <a:r>
              <a:rPr lang="fr-FR" dirty="0"/>
              <a:t>15 subtests: 10 obligatoires, 5 </a:t>
            </a:r>
            <a:r>
              <a:rPr lang="fr-FR" dirty="0" err="1"/>
              <a:t>complémentaires</a:t>
            </a:r>
            <a:r>
              <a:rPr lang="fr-FR" dirty="0"/>
              <a:t>. </a:t>
            </a:r>
          </a:p>
          <a:p>
            <a:r>
              <a:rPr lang="fr-FR" dirty="0" err="1"/>
              <a:t>Regroupé́s</a:t>
            </a:r>
            <a:r>
              <a:rPr lang="fr-FR" dirty="0"/>
              <a:t> en 5 indices:</a:t>
            </a:r>
          </a:p>
          <a:p>
            <a:pPr lvl="1"/>
            <a:r>
              <a:rPr lang="fr-FR" dirty="0"/>
              <a:t>Indice de </a:t>
            </a:r>
            <a:r>
              <a:rPr lang="fr-FR" dirty="0" err="1"/>
              <a:t>compré́hension</a:t>
            </a:r>
            <a:r>
              <a:rPr lang="fr-FR" dirty="0"/>
              <a:t> verbale (ICV) </a:t>
            </a:r>
          </a:p>
          <a:p>
            <a:pPr lvl="1"/>
            <a:r>
              <a:rPr lang="fr-FR" dirty="0"/>
              <a:t>Indice visuo-spatiale (IVS) </a:t>
            </a:r>
          </a:p>
          <a:p>
            <a:pPr lvl="1"/>
            <a:r>
              <a:rPr lang="fr-FR" dirty="0"/>
              <a:t>Indice de raisonnement fluide (IRF)</a:t>
            </a:r>
          </a:p>
          <a:p>
            <a:pPr lvl="1"/>
            <a:r>
              <a:rPr lang="fr-FR" dirty="0"/>
              <a:t>Indice de </a:t>
            </a:r>
            <a:r>
              <a:rPr lang="fr-FR"/>
              <a:t>mé́moire</a:t>
            </a:r>
            <a:r>
              <a:rPr lang="fr-FR" dirty="0"/>
              <a:t> de travail (IMT)</a:t>
            </a:r>
          </a:p>
          <a:p>
            <a:pPr lvl="1"/>
            <a:r>
              <a:rPr lang="fr-FR" dirty="0"/>
              <a:t>de vitesse de traitement (IVT)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357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Normes des différents indices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Moyenne:100, Ecart-type:15 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&lt; 70 =&gt; </a:t>
            </a:r>
            <a:r>
              <a:rPr lang="fr-FR" dirty="0" err="1"/>
              <a:t>Inférieur</a:t>
            </a:r>
            <a:r>
              <a:rPr lang="fr-FR" dirty="0"/>
              <a:t> à la norme (</a:t>
            </a:r>
            <a:r>
              <a:rPr lang="fr-FR" dirty="0" err="1"/>
              <a:t>déficitaire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70 à 79 =&gt; Limite faible</a:t>
            </a:r>
          </a:p>
          <a:p>
            <a:pPr lvl="1"/>
            <a:r>
              <a:rPr lang="fr-FR" dirty="0"/>
              <a:t>80 à 89=&gt; Moyenne </a:t>
            </a:r>
            <a:r>
              <a:rPr lang="fr-FR" dirty="0" err="1"/>
              <a:t>inférieure</a:t>
            </a:r>
            <a:endParaRPr lang="fr-FR" dirty="0"/>
          </a:p>
          <a:p>
            <a:pPr lvl="1"/>
            <a:r>
              <a:rPr lang="fr-FR" dirty="0"/>
              <a:t>90 à 109 =&gt; Moyenne </a:t>
            </a:r>
          </a:p>
          <a:p>
            <a:pPr lvl="1"/>
            <a:r>
              <a:rPr lang="fr-FR" dirty="0"/>
              <a:t>110 à 119 =&gt; Moyenne </a:t>
            </a:r>
            <a:r>
              <a:rPr lang="fr-FR" dirty="0" err="1"/>
              <a:t>supérieure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120 à 129 =&gt; Limite </a:t>
            </a:r>
            <a:r>
              <a:rPr lang="fr-FR" dirty="0" err="1"/>
              <a:t>supérieure</a:t>
            </a:r>
            <a:endParaRPr lang="fr-FR" dirty="0"/>
          </a:p>
          <a:p>
            <a:pPr lvl="1"/>
            <a:r>
              <a:rPr lang="fr-FR" dirty="0"/>
              <a:t>&gt; 130 =&gt; </a:t>
            </a:r>
            <a:r>
              <a:rPr lang="fr-FR" dirty="0" err="1"/>
              <a:t>Supérieur</a:t>
            </a:r>
            <a:r>
              <a:rPr lang="fr-FR" dirty="0"/>
              <a:t> à la norme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3412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Normes subtests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Note standard de 0 à 19</a:t>
            </a:r>
          </a:p>
          <a:p>
            <a:r>
              <a:rPr lang="fr-FR" dirty="0"/>
              <a:t>Moyenne: 10 / Ecart-type: 3 </a:t>
            </a:r>
          </a:p>
          <a:p>
            <a:pPr lvl="1"/>
            <a:r>
              <a:rPr lang="fr-FR" dirty="0"/>
              <a:t>1 à 6 =&gt; </a:t>
            </a:r>
            <a:r>
              <a:rPr lang="fr-FR" dirty="0" err="1"/>
              <a:t>déficitaire</a:t>
            </a:r>
            <a:endParaRPr lang="fr-FR" dirty="0"/>
          </a:p>
          <a:p>
            <a:pPr lvl="1"/>
            <a:r>
              <a:rPr lang="fr-FR" dirty="0"/>
              <a:t> 7 =&gt; faible</a:t>
            </a:r>
          </a:p>
          <a:p>
            <a:pPr lvl="1"/>
            <a:r>
              <a:rPr lang="fr-FR" dirty="0"/>
              <a:t>8 à 12 =&gt; moyenne </a:t>
            </a:r>
          </a:p>
          <a:p>
            <a:pPr lvl="1"/>
            <a:r>
              <a:rPr lang="fr-FR" dirty="0"/>
              <a:t>13 =&gt; fort </a:t>
            </a:r>
          </a:p>
          <a:p>
            <a:pPr lvl="1"/>
            <a:r>
              <a:rPr lang="fr-FR" dirty="0"/>
              <a:t>14 à 19 =&gt; </a:t>
            </a:r>
            <a:r>
              <a:rPr lang="fr-FR" dirty="0" err="1"/>
              <a:t>supérieur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499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 de passation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Toujours le </a:t>
            </a:r>
            <a:r>
              <a:rPr lang="fr-FR" dirty="0" err="1"/>
              <a:t>même</a:t>
            </a:r>
            <a:r>
              <a:rPr lang="fr-FR" dirty="0"/>
              <a:t> ordre d’administration des subtests. </a:t>
            </a:r>
          </a:p>
          <a:p>
            <a:r>
              <a:rPr lang="fr-FR" dirty="0"/>
              <a:t>Chaque subtest commence avec un exemple </a:t>
            </a:r>
          </a:p>
          <a:p>
            <a:r>
              <a:rPr lang="fr-FR" dirty="0"/>
              <a:t>Niveau de </a:t>
            </a:r>
            <a:r>
              <a:rPr lang="fr-FR" dirty="0" err="1"/>
              <a:t>complexite</a:t>
            </a:r>
            <a:r>
              <a:rPr lang="fr-FR" dirty="0"/>
              <a:t>́ des items progressif </a:t>
            </a:r>
          </a:p>
          <a:p>
            <a:r>
              <a:rPr lang="fr-FR" dirty="0"/>
              <a:t>Le nombre de points attribué à un item peut </a:t>
            </a:r>
            <a:r>
              <a:rPr lang="fr-FR" dirty="0" err="1"/>
              <a:t>être</a:t>
            </a:r>
            <a:r>
              <a:rPr lang="fr-FR" dirty="0"/>
              <a:t> </a:t>
            </a:r>
            <a:r>
              <a:rPr lang="fr-FR" dirty="0" err="1"/>
              <a:t>établi</a:t>
            </a:r>
            <a:r>
              <a:rPr lang="fr-FR" dirty="0"/>
              <a:t> en fonction de: </a:t>
            </a:r>
          </a:p>
          <a:p>
            <a:pPr lvl="1"/>
            <a:r>
              <a:rPr lang="fr-FR" dirty="0"/>
              <a:t>La </a:t>
            </a:r>
            <a:r>
              <a:rPr lang="fr-FR" dirty="0" err="1"/>
              <a:t>précision</a:t>
            </a:r>
            <a:r>
              <a:rPr lang="fr-FR" dirty="0"/>
              <a:t> de la </a:t>
            </a:r>
            <a:r>
              <a:rPr lang="fr-FR" dirty="0" err="1"/>
              <a:t>réponse</a:t>
            </a:r>
            <a:r>
              <a:rPr lang="fr-FR" dirty="0"/>
              <a:t> </a:t>
            </a:r>
            <a:endParaRPr lang="fr-FR" dirty="0">
              <a:latin typeface="Wingdings"/>
            </a:endParaRPr>
          </a:p>
          <a:p>
            <a:pPr lvl="1"/>
            <a:r>
              <a:rPr lang="fr-FR" dirty="0"/>
              <a:t>La rapidité d’</a:t>
            </a:r>
            <a:r>
              <a:rPr lang="fr-FR" dirty="0" err="1"/>
              <a:t>exécution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52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L’indice de compréhension Verbale 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Subtest Similitudes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trouver les ressemblances entre deux concepts </a:t>
            </a:r>
          </a:p>
          <a:p>
            <a:pPr lvl="2"/>
            <a:r>
              <a:rPr lang="fr-FR" dirty="0"/>
              <a:t>Ex: en quoi un papillon et une abeille se ressemblent? </a:t>
            </a:r>
          </a:p>
          <a:p>
            <a:pPr marL="349250" lvl="1" indent="0">
              <a:buNone/>
            </a:pPr>
            <a:endParaRPr lang="fr-FR" dirty="0"/>
          </a:p>
          <a:p>
            <a:pPr marL="349250">
              <a:buFont typeface="Wingdings" panose="05000000000000000000" pitchFamily="2" charset="2"/>
              <a:buChar char="Ø"/>
            </a:pPr>
            <a:r>
              <a:rPr lang="fr-FR" dirty="0"/>
              <a:t>Evalue les </a:t>
            </a:r>
            <a:r>
              <a:rPr lang="fr-FR" dirty="0" err="1"/>
              <a:t>capacités</a:t>
            </a:r>
            <a:r>
              <a:rPr lang="fr-FR" dirty="0"/>
              <a:t> d’abstraction et de raisonnement verbal, et qualitativement la </a:t>
            </a:r>
            <a:r>
              <a:rPr lang="fr-FR" dirty="0" err="1"/>
              <a:t>qualite</a:t>
            </a:r>
            <a:r>
              <a:rPr lang="fr-FR" dirty="0"/>
              <a:t>́ du langage oral de l’enfant (vocabulaire, </a:t>
            </a:r>
            <a:r>
              <a:rPr lang="fr-FR" dirty="0" err="1"/>
              <a:t>élaboration</a:t>
            </a:r>
            <a:r>
              <a:rPr lang="fr-FR" dirty="0"/>
              <a:t> syntaxique, articulation...)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3519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L’indice de compréhension Verbale (II)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Subtest Vocabulaire: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4 1ers items de </a:t>
            </a:r>
            <a:r>
              <a:rPr lang="fr-FR" dirty="0" err="1"/>
              <a:t>dénomination</a:t>
            </a:r>
            <a:r>
              <a:rPr lang="fr-FR" dirty="0"/>
              <a:t>, puis l’enfant doit </a:t>
            </a:r>
            <a:r>
              <a:rPr lang="fr-FR" dirty="0" err="1"/>
              <a:t>définir</a:t>
            </a:r>
            <a:r>
              <a:rPr lang="fr-FR" dirty="0"/>
              <a:t> les mots </a:t>
            </a:r>
            <a:r>
              <a:rPr lang="fr-FR" dirty="0" err="1"/>
              <a:t>proposés</a:t>
            </a:r>
            <a:r>
              <a:rPr lang="fr-FR" dirty="0"/>
              <a:t> </a:t>
            </a:r>
          </a:p>
          <a:p>
            <a:pPr lvl="2"/>
            <a:r>
              <a:rPr lang="fr-FR" dirty="0"/>
              <a:t>Ex: Qu’est ce que la </a:t>
            </a:r>
            <a:r>
              <a:rPr lang="fr-FR" dirty="0" err="1"/>
              <a:t>rivalite</a:t>
            </a:r>
            <a:r>
              <a:rPr lang="fr-FR" dirty="0"/>
              <a:t>́?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Evalue l’</a:t>
            </a:r>
            <a:r>
              <a:rPr lang="fr-FR" dirty="0" err="1"/>
              <a:t>étendue</a:t>
            </a:r>
            <a:r>
              <a:rPr lang="fr-FR" dirty="0"/>
              <a:t> du stock lexical de l’enfant </a:t>
            </a:r>
          </a:p>
          <a:p>
            <a:pPr marL="0" indent="0">
              <a:buNone/>
            </a:pPr>
            <a:r>
              <a:rPr lang="fr-FR" dirty="0"/>
              <a:t>L’ICV peut </a:t>
            </a:r>
            <a:r>
              <a:rPr lang="fr-FR" dirty="0" err="1"/>
              <a:t>être</a:t>
            </a:r>
            <a:r>
              <a:rPr lang="fr-FR" dirty="0"/>
              <a:t> chuté chez les enfants dysphasiques, avec retard de langage, ou lorsque les stimulations </a:t>
            </a:r>
            <a:r>
              <a:rPr lang="fr-FR" dirty="0" err="1"/>
              <a:t>langagières</a:t>
            </a:r>
            <a:r>
              <a:rPr lang="fr-FR" dirty="0"/>
              <a:t> sont pauvres (milieu </a:t>
            </a:r>
            <a:r>
              <a:rPr lang="fr-FR" dirty="0" err="1"/>
              <a:t>défavorise</a:t>
            </a:r>
            <a:r>
              <a:rPr lang="fr-FR" dirty="0"/>
              <a:t>́, langue </a:t>
            </a:r>
            <a:r>
              <a:rPr lang="fr-FR" dirty="0" err="1"/>
              <a:t>étrangère</a:t>
            </a:r>
            <a:r>
              <a:rPr lang="fr-FR" dirty="0"/>
              <a:t>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3989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L’indice visuo-spatial(I)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Subtest cubes:</a:t>
            </a:r>
          </a:p>
          <a:p>
            <a:endParaRPr lang="fr-FR" dirty="0"/>
          </a:p>
          <a:p>
            <a:pPr lvl="1"/>
            <a:r>
              <a:rPr lang="fr-FR" sz="1600" dirty="0"/>
              <a:t>L’enfant doit reproduire des </a:t>
            </a:r>
            <a:r>
              <a:rPr lang="fr-FR" sz="1600" dirty="0" err="1"/>
              <a:t>modèles</a:t>
            </a:r>
            <a:r>
              <a:rPr lang="fr-FR" sz="1600" dirty="0"/>
              <a:t> visuels avec des cubes bicolores (4 à 9)</a:t>
            </a:r>
          </a:p>
          <a:p>
            <a:pPr lvl="1"/>
            <a:r>
              <a:rPr lang="fr-FR" sz="1600" dirty="0"/>
              <a:t>Epreuve </a:t>
            </a:r>
            <a:r>
              <a:rPr lang="fr-FR" sz="1600" dirty="0" err="1"/>
              <a:t>Chronométrée</a:t>
            </a:r>
            <a:r>
              <a:rPr lang="fr-FR" sz="1600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600" dirty="0"/>
              <a:t>Evalue les </a:t>
            </a:r>
            <a:r>
              <a:rPr lang="fr-FR" sz="1600" dirty="0" err="1"/>
              <a:t>capacités</a:t>
            </a:r>
            <a:r>
              <a:rPr lang="fr-FR" sz="1600" dirty="0"/>
              <a:t> </a:t>
            </a:r>
            <a:r>
              <a:rPr lang="fr-FR" sz="1600" dirty="0" err="1"/>
              <a:t>visuo</a:t>
            </a:r>
            <a:r>
              <a:rPr lang="fr-FR" sz="1600" dirty="0"/>
              <a:t>-constructives et d’analyse </a:t>
            </a:r>
            <a:r>
              <a:rPr lang="fr-FR" sz="1600" dirty="0" err="1"/>
              <a:t>visuo</a:t>
            </a:r>
            <a:r>
              <a:rPr lang="fr-FR" sz="1600" dirty="0"/>
              <a:t>-spatiale.</a:t>
            </a:r>
          </a:p>
          <a:p>
            <a:pPr lvl="1"/>
            <a:endParaRPr lang="fr-FR" sz="1600" dirty="0"/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F358997-975F-4533-9753-255C5AE2F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223" y="5062993"/>
            <a:ext cx="1068518" cy="107166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6EA02E1-DD28-4231-AF1D-00DEF3A98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662" y="4816804"/>
            <a:ext cx="1484107" cy="1565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941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24933A-B293-48CC-A5BE-280B4793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97" y="591671"/>
            <a:ext cx="8913813" cy="914400"/>
          </a:xfrm>
        </p:spPr>
        <p:txBody>
          <a:bodyPr/>
          <a:lstStyle/>
          <a:p>
            <a:r>
              <a:rPr lang="fr-FR" dirty="0"/>
              <a:t>L’indice visuo-spatial(II)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F57F8F-6286-4510-BEFE-2C9617595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2560320"/>
            <a:ext cx="8162192" cy="3706009"/>
          </a:xfrm>
        </p:spPr>
        <p:txBody>
          <a:bodyPr/>
          <a:lstStyle/>
          <a:p>
            <a:r>
              <a:rPr lang="fr-FR" dirty="0"/>
              <a:t>Subtests Puzzles Visuels :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endParaRPr lang="fr-FR" dirty="0"/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fr-FR" dirty="0"/>
              <a:t>L’enfant doit sélectionner les trois pièces nécessaires à former un puzzle.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fr-FR" dirty="0"/>
              <a:t>Epreuve chronométrée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fr-FR" dirty="0"/>
              <a:t>Evalue les capacités d’analyse et de synthèse visuo-spatiale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L’IVS peut </a:t>
            </a:r>
            <a:r>
              <a:rPr lang="fr-FR" dirty="0" err="1"/>
              <a:t>être</a:t>
            </a:r>
            <a:r>
              <a:rPr lang="fr-FR" dirty="0"/>
              <a:t> chuté chez les enfants dyspraxiques, avec troubles </a:t>
            </a:r>
            <a:r>
              <a:rPr lang="fr-FR" dirty="0" err="1"/>
              <a:t>neurovisuels</a:t>
            </a:r>
            <a:r>
              <a:rPr lang="fr-FR" dirty="0"/>
              <a:t> ou ralentis.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59BA2C3-EE59-46ED-BA59-F41BF03B5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108" y="1395837"/>
            <a:ext cx="2695892" cy="179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173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48051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L’indice de Raisonnement fluide(I)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Subtest Balances: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équilibrer les plateaux d’une balance</a:t>
            </a:r>
          </a:p>
          <a:p>
            <a:pPr lvl="1"/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 Evalue les </a:t>
            </a:r>
            <a:r>
              <a:rPr lang="fr-FR" dirty="0" err="1"/>
              <a:t>capacités</a:t>
            </a:r>
            <a:r>
              <a:rPr lang="fr-FR" dirty="0"/>
              <a:t> de raisonnement </a:t>
            </a:r>
            <a:r>
              <a:rPr lang="fr-FR" dirty="0" err="1"/>
              <a:t>catégoriel</a:t>
            </a:r>
            <a:r>
              <a:rPr lang="fr-FR" dirty="0"/>
              <a:t> non</a:t>
            </a:r>
            <a:br>
              <a:rPr lang="fr-FR" dirty="0"/>
            </a:br>
            <a:r>
              <a:rPr lang="fr-FR" dirty="0"/>
              <a:t>verbal de l’enfant. 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5DFF401-1F55-4620-AD16-95408DE84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572" y="1301203"/>
            <a:ext cx="4037428" cy="258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4809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D0BEC-9C71-4209-9688-67BD96D1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" y="504878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L’indice de Raisonnement fluide(II)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D9B061-7CD9-4423-8F76-7B684D84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1" y="2532185"/>
            <a:ext cx="7610476" cy="3573193"/>
          </a:xfrm>
        </p:spPr>
        <p:txBody>
          <a:bodyPr>
            <a:normAutofit fontScale="92500"/>
          </a:bodyPr>
          <a:lstStyle/>
          <a:p>
            <a:r>
              <a:rPr lang="fr-FR" dirty="0"/>
              <a:t>Subtest matrices: 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</a:t>
            </a:r>
            <a:r>
              <a:rPr lang="fr-FR" dirty="0" err="1"/>
              <a:t>compléter</a:t>
            </a:r>
            <a:r>
              <a:rPr lang="fr-FR" dirty="0"/>
              <a:t> une matrice visuelle de </a:t>
            </a:r>
            <a:r>
              <a:rPr lang="fr-FR" dirty="0" err="1"/>
              <a:t>façon</a:t>
            </a:r>
            <a:r>
              <a:rPr lang="fr-FR" dirty="0"/>
              <a:t> logique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Evalue le raisonnement logico-déductif et </a:t>
            </a:r>
            <a:r>
              <a:rPr lang="fr-FR" dirty="0" err="1"/>
              <a:t>visuo</a:t>
            </a:r>
            <a:r>
              <a:rPr lang="fr-FR" dirty="0"/>
              <a:t>-perceptif de l’enfant. </a:t>
            </a:r>
          </a:p>
          <a:p>
            <a:pPr marL="0" indent="0">
              <a:buNone/>
            </a:pPr>
            <a:r>
              <a:rPr lang="fr-FR" dirty="0"/>
              <a:t>L’IRF peut être </a:t>
            </a:r>
            <a:r>
              <a:rPr lang="fr-FR" dirty="0" err="1"/>
              <a:t>chutés</a:t>
            </a:r>
            <a:r>
              <a:rPr lang="fr-FR" dirty="0"/>
              <a:t> chez les enfants avec troubles </a:t>
            </a:r>
            <a:r>
              <a:rPr lang="fr-FR" dirty="0" err="1"/>
              <a:t>neurovisuels</a:t>
            </a:r>
            <a:r>
              <a:rPr lang="fr-FR" dirty="0"/>
              <a:t> ou impulsifs (car </a:t>
            </a:r>
            <a:r>
              <a:rPr lang="fr-FR" dirty="0" err="1"/>
              <a:t>réponse</a:t>
            </a:r>
            <a:r>
              <a:rPr lang="fr-FR" dirty="0"/>
              <a:t> en choix multiples)ou avec un trouble logico-mathématiques.</a:t>
            </a:r>
          </a:p>
          <a:p>
            <a:endParaRPr lang="fr-FR" dirty="0"/>
          </a:p>
        </p:txBody>
      </p:sp>
      <p:pic>
        <p:nvPicPr>
          <p:cNvPr id="7" name="Espace réservé du contenu 3">
            <a:extLst>
              <a:ext uri="{FF2B5EF4-FFF2-40B4-BE49-F238E27FC236}">
                <a16:creationId xmlns:a16="http://schemas.microsoft.com/office/drawing/2014/main" id="{5D45F07B-B790-40C5-8C82-CF1C2F56C4D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103" y="1419278"/>
            <a:ext cx="3746803" cy="251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453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bilan neuropsychologique une démarche diagnostic (I)</a:t>
            </a:r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C’est une série d’épreuves (ou tests) qui permettent </a:t>
            </a:r>
            <a:r>
              <a:rPr lang="fr-FR" b="1" dirty="0"/>
              <a:t>d’évaluer </a:t>
            </a:r>
            <a:r>
              <a:rPr lang="fr-FR" dirty="0"/>
              <a:t>chez l’enfant </a:t>
            </a:r>
            <a:r>
              <a:rPr lang="fr-FR" b="1" dirty="0"/>
              <a:t>telle ou telle capacité mentale, intellectuelle</a:t>
            </a:r>
            <a:r>
              <a:rPr lang="fr-FR" dirty="0"/>
              <a:t>, </a:t>
            </a:r>
            <a:r>
              <a:rPr lang="fr-FR" b="1" dirty="0"/>
              <a:t>son développement et son niveau actuel de performance </a:t>
            </a:r>
            <a:r>
              <a:rPr lang="fr-FR" dirty="0"/>
              <a:t>dans le domaine exploré. </a:t>
            </a:r>
          </a:p>
          <a:p>
            <a:r>
              <a:rPr lang="fr-FR" dirty="0"/>
              <a:t>= sorte de « boite à outils » au sein de laquelle le professionnel doit choisir ceux qui seront pertinents pour cet enfant-là</a:t>
            </a:r>
          </a:p>
          <a:p>
            <a:r>
              <a:rPr lang="fr-FR" dirty="0"/>
              <a:t>Les tests sont donc organisés en un bilan pertinent et individualisé, tenant compte du contexte, du comportement de l’enfant et de la plainte scolaire ; ils représentent la pierre angulaire de cette évaluation globale et factorielle, s’appuyant sur la neuropsychologie et les neuro-sciences cognitives.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7115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L’indice de Mémoire de Travail 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4423" y="2595562"/>
            <a:ext cx="7799389" cy="3670767"/>
          </a:xfrm>
        </p:spPr>
        <p:txBody>
          <a:bodyPr/>
          <a:lstStyle/>
          <a:p>
            <a:r>
              <a:rPr lang="fr-FR" dirty="0"/>
              <a:t>Subtest </a:t>
            </a:r>
            <a:r>
              <a:rPr lang="fr-FR" dirty="0" err="1"/>
              <a:t>mémoire</a:t>
            </a:r>
            <a:r>
              <a:rPr lang="fr-FR" dirty="0"/>
              <a:t> des chiffres</a:t>
            </a:r>
          </a:p>
          <a:p>
            <a:pPr lvl="1"/>
            <a:r>
              <a:rPr lang="fr-FR" dirty="0"/>
              <a:t>1ère partie: Empan endroit : l’enfant doit répéter une série de chiffres donnée oralement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err="1"/>
              <a:t>évalue</a:t>
            </a:r>
            <a:r>
              <a:rPr lang="fr-FR" dirty="0"/>
              <a:t> la </a:t>
            </a:r>
            <a:r>
              <a:rPr lang="fr-FR" dirty="0" err="1"/>
              <a:t>mémoire</a:t>
            </a:r>
            <a:r>
              <a:rPr lang="fr-FR" dirty="0"/>
              <a:t> verbale à court terme</a:t>
            </a:r>
          </a:p>
          <a:p>
            <a:pPr marL="349250" lvl="1" indent="0">
              <a:buNone/>
            </a:pPr>
            <a:endParaRPr lang="fr-FR" dirty="0"/>
          </a:p>
          <a:p>
            <a:pPr lvl="1"/>
            <a:r>
              <a:rPr lang="fr-FR" dirty="0"/>
              <a:t>2ème partie: Empan envers : l’enfant doit répéter une série de chiffre dans l’ordre inverse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évalue la </a:t>
            </a:r>
            <a:r>
              <a:rPr lang="fr-FR" dirty="0" err="1"/>
              <a:t>mémoire</a:t>
            </a:r>
            <a:r>
              <a:rPr lang="fr-FR" dirty="0"/>
              <a:t> de travail verbale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7323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65AC2-CAB8-4D58-A644-26653B93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" y="591671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L’indice de Mémoire de Travail (II)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1D4563-C901-485D-BA96-D34246314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74" y="2916620"/>
            <a:ext cx="7617898" cy="4465304"/>
          </a:xfrm>
        </p:spPr>
        <p:txBody>
          <a:bodyPr>
            <a:normAutofit/>
          </a:bodyPr>
          <a:lstStyle/>
          <a:p>
            <a:r>
              <a:rPr lang="fr-FR" dirty="0"/>
              <a:t>Subtest </a:t>
            </a:r>
            <a:r>
              <a:rPr lang="fr-FR" dirty="0" err="1"/>
              <a:t>mémoire</a:t>
            </a:r>
            <a:r>
              <a:rPr lang="fr-FR" dirty="0"/>
              <a:t> des images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mémoriser des images puis les reconnaitre, dans le même ordre que présenté parmi des distracteurs.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err="1"/>
              <a:t>évalue</a:t>
            </a:r>
            <a:r>
              <a:rPr lang="fr-FR" dirty="0"/>
              <a:t> la </a:t>
            </a:r>
            <a:r>
              <a:rPr lang="fr-FR" dirty="0" err="1"/>
              <a:t>mémoire</a:t>
            </a:r>
            <a:r>
              <a:rPr lang="fr-FR" dirty="0"/>
              <a:t> visuelle à court terme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pPr marL="0" indent="0">
              <a:buNone/>
            </a:pPr>
            <a:r>
              <a:rPr lang="fr-FR" dirty="0"/>
              <a:t>L’IMT est affaibli chez des enfants avec troubles </a:t>
            </a:r>
            <a:r>
              <a:rPr lang="fr-FR" dirty="0" err="1"/>
              <a:t>spécifiques</a:t>
            </a:r>
            <a:r>
              <a:rPr lang="fr-FR" dirty="0"/>
              <a:t> du langage oral ou </a:t>
            </a:r>
            <a:r>
              <a:rPr lang="fr-FR" dirty="0" err="1"/>
              <a:t>écrit</a:t>
            </a:r>
            <a:r>
              <a:rPr lang="fr-FR" dirty="0"/>
              <a:t> ou TDA-H ou troubles </a:t>
            </a:r>
            <a:r>
              <a:rPr lang="fr-FR" dirty="0" err="1"/>
              <a:t>neurovisuels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4EF4901-9CF1-4A73-9D50-7CA1A079A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115093" y="1814076"/>
            <a:ext cx="3816125" cy="79453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1941AB0-02E6-49C3-9AFE-30B5D1E71E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603" y="1506071"/>
            <a:ext cx="3378303" cy="236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93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L’indice de Vitesse de Traitement 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309" y="2595562"/>
            <a:ext cx="8362591" cy="3670767"/>
          </a:xfrm>
        </p:spPr>
        <p:txBody>
          <a:bodyPr/>
          <a:lstStyle/>
          <a:p>
            <a:r>
              <a:rPr lang="fr-FR" dirty="0"/>
              <a:t>Subtest codes: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reproduire le plus possible de signes graphiques en 2 minutes.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Evalue la vitesse d’</a:t>
            </a:r>
            <a:r>
              <a:rPr lang="fr-FR" dirty="0" err="1"/>
              <a:t>exécution</a:t>
            </a:r>
            <a:r>
              <a:rPr lang="fr-FR" dirty="0"/>
              <a:t> du geste graphique et la </a:t>
            </a:r>
            <a:r>
              <a:rPr lang="fr-FR" dirty="0" err="1"/>
              <a:t>mémoire</a:t>
            </a:r>
            <a:r>
              <a:rPr lang="fr-FR" dirty="0"/>
              <a:t> de travail visuelle. 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C67193F-EA96-474F-BF95-E3EFDD0C7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38256"/>
            <a:ext cx="4383087" cy="54830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E0731D7-F18C-45AB-BE35-07B76F8DA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586561"/>
            <a:ext cx="4341813" cy="70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744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093" y="475162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L’indice de Vitesse de Traitement (II)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588" y="2595562"/>
            <a:ext cx="7979312" cy="3670767"/>
          </a:xfrm>
        </p:spPr>
        <p:txBody>
          <a:bodyPr>
            <a:normAutofit/>
          </a:bodyPr>
          <a:lstStyle/>
          <a:p>
            <a:r>
              <a:rPr lang="fr-FR" dirty="0"/>
              <a:t>Subtest symboles: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/>
              <a:t>L’enfant doit traiter visuellement le plus possible de symboles en 2 minutes.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Evalue la vitesse de traitement des informations visuelles, les </a:t>
            </a:r>
            <a:r>
              <a:rPr lang="fr-FR" dirty="0" err="1"/>
              <a:t>capacités</a:t>
            </a:r>
            <a:r>
              <a:rPr lang="fr-FR" dirty="0"/>
              <a:t> d’analyse visuelle et d’attention visuelle. </a:t>
            </a:r>
          </a:p>
          <a:p>
            <a:pPr marL="0" indent="0">
              <a:buNone/>
            </a:pPr>
            <a:r>
              <a:rPr lang="fr-FR" dirty="0"/>
              <a:t>L’IVT peut être </a:t>
            </a:r>
            <a:r>
              <a:rPr lang="fr-FR" dirty="0" err="1"/>
              <a:t>régulièrement</a:t>
            </a:r>
            <a:r>
              <a:rPr lang="fr-FR" dirty="0"/>
              <a:t> chuté chez les enfants avec ralentissement </a:t>
            </a:r>
            <a:r>
              <a:rPr lang="fr-FR" dirty="0" err="1"/>
              <a:t>psycho-moteur</a:t>
            </a:r>
            <a:r>
              <a:rPr lang="fr-FR" dirty="0"/>
              <a:t>, dyspraxiques, dysgraphiques, avec troubles </a:t>
            </a:r>
            <a:r>
              <a:rPr lang="fr-FR" dirty="0" err="1"/>
              <a:t>neurovisuels</a:t>
            </a:r>
            <a:r>
              <a:rPr lang="fr-FR" dirty="0"/>
              <a:t>, ralentis ou impulsifs (TDA-H). 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4B8F9FD-29CA-45BA-9A11-1A4D334E9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1150" y="1389562"/>
            <a:ext cx="4021157" cy="167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27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WISC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</a:t>
            </a:r>
            <a:r>
              <a:rPr lang="fr-FR" dirty="0" err="1"/>
              <a:t>homogènes</a:t>
            </a:r>
            <a:r>
              <a:rPr lang="fr-FR" dirty="0"/>
              <a:t>: </a:t>
            </a:r>
          </a:p>
          <a:p>
            <a:pPr lvl="1"/>
            <a:r>
              <a:rPr lang="fr-FR" dirty="0" err="1"/>
              <a:t>Validite</a:t>
            </a:r>
            <a:r>
              <a:rPr lang="fr-FR" dirty="0"/>
              <a:t>́ et pertinence du QIT. </a:t>
            </a:r>
          </a:p>
          <a:p>
            <a:r>
              <a:rPr lang="fr-FR" dirty="0"/>
              <a:t>Si </a:t>
            </a:r>
            <a:r>
              <a:rPr lang="fr-FR" dirty="0" err="1"/>
              <a:t>hétérogènes</a:t>
            </a:r>
            <a:r>
              <a:rPr lang="fr-FR" dirty="0"/>
              <a:t>: </a:t>
            </a:r>
          </a:p>
          <a:p>
            <a:pPr lvl="1"/>
            <a:r>
              <a:rPr lang="fr-FR" dirty="0" err="1"/>
              <a:t>Interprétation</a:t>
            </a:r>
            <a:r>
              <a:rPr lang="fr-FR" dirty="0"/>
              <a:t> du QIT non valide </a:t>
            </a:r>
          </a:p>
          <a:p>
            <a:pPr lvl="1"/>
            <a:r>
              <a:rPr lang="fr-FR" dirty="0"/>
              <a:t>Etablir des </a:t>
            </a:r>
            <a:r>
              <a:rPr lang="fr-FR" dirty="0" err="1"/>
              <a:t>hypothèses</a:t>
            </a:r>
            <a:r>
              <a:rPr lang="fr-FR" dirty="0"/>
              <a:t> sur un trouble </a:t>
            </a:r>
            <a:r>
              <a:rPr lang="fr-FR" dirty="0" err="1"/>
              <a:t>spécifique</a:t>
            </a:r>
            <a:r>
              <a:rPr lang="fr-FR" dirty="0"/>
              <a:t> des apprentissages, qui devront </a:t>
            </a:r>
            <a:r>
              <a:rPr lang="fr-FR" dirty="0" err="1"/>
              <a:t>être</a:t>
            </a:r>
            <a:r>
              <a:rPr lang="fr-FR" dirty="0"/>
              <a:t> </a:t>
            </a:r>
            <a:r>
              <a:rPr lang="fr-FR" dirty="0" err="1"/>
              <a:t>étudiées</a:t>
            </a:r>
            <a:r>
              <a:rPr lang="fr-FR" dirty="0"/>
              <a:t> avec des bilans </a:t>
            </a:r>
            <a:r>
              <a:rPr lang="fr-FR" dirty="0" err="1"/>
              <a:t>complémentaires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5244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WISC 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subtests intra-indices sont ils </a:t>
            </a:r>
            <a:r>
              <a:rPr lang="fr-FR" dirty="0" err="1"/>
              <a:t>homogènes</a:t>
            </a:r>
            <a:r>
              <a:rPr lang="fr-FR" dirty="0"/>
              <a:t>, sinon pourquoi ? </a:t>
            </a:r>
          </a:p>
          <a:p>
            <a:r>
              <a:rPr lang="fr-FR" dirty="0"/>
              <a:t>Les </a:t>
            </a:r>
            <a:r>
              <a:rPr lang="fr-FR" dirty="0" err="1"/>
              <a:t>résultats</a:t>
            </a:r>
            <a:r>
              <a:rPr lang="fr-FR" dirty="0"/>
              <a:t> sont ils </a:t>
            </a:r>
            <a:r>
              <a:rPr lang="fr-FR" dirty="0" err="1"/>
              <a:t>cohérents</a:t>
            </a:r>
            <a:r>
              <a:rPr lang="fr-FR" dirty="0"/>
              <a:t> avec les plaintes, les </a:t>
            </a:r>
            <a:r>
              <a:rPr lang="fr-FR" dirty="0" err="1"/>
              <a:t>résultats</a:t>
            </a:r>
            <a:r>
              <a:rPr lang="fr-FR" dirty="0"/>
              <a:t> scolaires, et/ou les remarques des parents? </a:t>
            </a:r>
          </a:p>
          <a:p>
            <a:r>
              <a:rPr lang="fr-FR" dirty="0"/>
              <a:t>Y a-t-il des </a:t>
            </a:r>
            <a:r>
              <a:rPr lang="fr-FR" dirty="0" err="1"/>
              <a:t>résultats</a:t>
            </a:r>
            <a:r>
              <a:rPr lang="fr-FR" dirty="0"/>
              <a:t> </a:t>
            </a:r>
            <a:r>
              <a:rPr lang="fr-FR" dirty="0" err="1"/>
              <a:t>biaisés</a:t>
            </a:r>
            <a:r>
              <a:rPr lang="fr-FR" dirty="0"/>
              <a:t> </a:t>
            </a:r>
            <a:r>
              <a:rPr lang="fr-FR" dirty="0" err="1"/>
              <a:t>négativement</a:t>
            </a:r>
            <a:r>
              <a:rPr lang="fr-FR" dirty="0"/>
              <a:t> par certains </a:t>
            </a:r>
            <a:r>
              <a:rPr lang="fr-FR" dirty="0" err="1"/>
              <a:t>éléments</a:t>
            </a:r>
            <a:r>
              <a:rPr lang="fr-FR" dirty="0"/>
              <a:t>?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17318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WISC (II)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observations qui influencent l’</a:t>
            </a:r>
            <a:r>
              <a:rPr lang="fr-FR" dirty="0" err="1"/>
              <a:t>interprétation</a:t>
            </a:r>
            <a:r>
              <a:rPr lang="fr-FR" dirty="0"/>
              <a:t> du WISC</a:t>
            </a:r>
          </a:p>
          <a:p>
            <a:pPr lvl="1"/>
            <a:r>
              <a:rPr lang="fr-FR" dirty="0"/>
              <a:t>Une </a:t>
            </a:r>
            <a:r>
              <a:rPr lang="fr-FR" dirty="0" err="1"/>
              <a:t>anxiéte</a:t>
            </a:r>
            <a:endParaRPr lang="fr-FR" dirty="0"/>
          </a:p>
          <a:p>
            <a:pPr lvl="1"/>
            <a:r>
              <a:rPr lang="fr-FR" dirty="0"/>
              <a:t>Une inhibition</a:t>
            </a:r>
          </a:p>
          <a:p>
            <a:pPr lvl="1"/>
            <a:r>
              <a:rPr lang="fr-FR" dirty="0"/>
              <a:t>Un manque d’initiation</a:t>
            </a:r>
          </a:p>
          <a:p>
            <a:pPr lvl="1"/>
            <a:r>
              <a:rPr lang="fr-FR" dirty="0"/>
              <a:t>Un contexte psychologique particulier </a:t>
            </a:r>
            <a:endParaRPr lang="fr-FR" dirty="0">
              <a:latin typeface="Wingdings"/>
            </a:endParaRPr>
          </a:p>
          <a:p>
            <a:pPr lvl="1"/>
            <a:r>
              <a:rPr lang="fr-FR" dirty="0"/>
              <a:t>Un abandon rapide face à la </a:t>
            </a:r>
            <a:r>
              <a:rPr lang="fr-FR" dirty="0" err="1"/>
              <a:t>difficulte</a:t>
            </a:r>
            <a:endParaRPr lang="fr-FR" dirty="0"/>
          </a:p>
          <a:p>
            <a:pPr lvl="1"/>
            <a:r>
              <a:rPr lang="fr-FR" dirty="0"/>
              <a:t>Une impulsivité</a:t>
            </a:r>
          </a:p>
          <a:p>
            <a:pPr lvl="1"/>
            <a:r>
              <a:rPr lang="fr-FR" dirty="0"/>
              <a:t>des erreurs attentionnelles </a:t>
            </a:r>
            <a:endParaRPr lang="fr-FR" dirty="0">
              <a:latin typeface="Wingdings"/>
            </a:endParaRPr>
          </a:p>
          <a:p>
            <a:pPr lvl="1"/>
            <a:r>
              <a:rPr lang="fr-FR" dirty="0"/>
              <a:t>Une fatigabilité</a:t>
            </a:r>
          </a:p>
          <a:p>
            <a:pPr lvl="1"/>
            <a:r>
              <a:rPr lang="fr-FR" dirty="0"/>
              <a:t>Une lenteur </a:t>
            </a:r>
            <a:r>
              <a:rPr lang="fr-FR" dirty="0" err="1"/>
              <a:t>idéatoire</a:t>
            </a:r>
            <a:r>
              <a:rPr lang="fr-FR" dirty="0"/>
              <a:t>...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3899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WISC (III)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Dans le cas d’une </a:t>
            </a:r>
            <a:r>
              <a:rPr lang="fr-FR" dirty="0" err="1"/>
              <a:t>homogénéite</a:t>
            </a:r>
            <a:r>
              <a:rPr lang="fr-FR" dirty="0"/>
              <a:t>́ des indices: </a:t>
            </a:r>
            <a:endParaRPr lang="fr-FR" dirty="0">
              <a:latin typeface="Wingdings"/>
            </a:endParaRPr>
          </a:p>
          <a:p>
            <a:pPr lvl="1"/>
            <a:r>
              <a:rPr lang="fr-FR" dirty="0">
                <a:latin typeface="Wingdings"/>
              </a:rPr>
              <a:t> </a:t>
            </a:r>
            <a:r>
              <a:rPr lang="fr-FR" dirty="0"/>
              <a:t>Si QIT &lt; 70: retard mental</a:t>
            </a:r>
          </a:p>
          <a:p>
            <a:pPr lvl="1"/>
            <a:r>
              <a:rPr lang="fr-FR" dirty="0">
                <a:latin typeface="Wingdings"/>
              </a:rPr>
              <a:t> </a:t>
            </a:r>
            <a:r>
              <a:rPr lang="fr-FR" dirty="0"/>
              <a:t>Si QIT &gt; 130: haut potentiel intellectuel </a:t>
            </a:r>
          </a:p>
          <a:p>
            <a:r>
              <a:rPr lang="fr-FR" dirty="0"/>
              <a:t>Dans le cas d’une </a:t>
            </a:r>
            <a:r>
              <a:rPr lang="fr-FR" dirty="0" err="1"/>
              <a:t>hétérogénéite</a:t>
            </a:r>
            <a:r>
              <a:rPr lang="fr-FR" dirty="0"/>
              <a:t> des indices: si on retrouve un </a:t>
            </a:r>
            <a:r>
              <a:rPr lang="fr-FR" dirty="0" err="1"/>
              <a:t>échec</a:t>
            </a:r>
            <a:r>
              <a:rPr lang="fr-FR" dirty="0"/>
              <a:t> </a:t>
            </a:r>
            <a:r>
              <a:rPr lang="fr-FR" dirty="0" err="1"/>
              <a:t>spécifique</a:t>
            </a:r>
            <a:r>
              <a:rPr lang="fr-FR" dirty="0"/>
              <a:t> au niveau : </a:t>
            </a:r>
          </a:p>
          <a:p>
            <a:pPr lvl="1"/>
            <a:r>
              <a:rPr lang="fr-FR" dirty="0"/>
              <a:t>De l’ICV: trouble </a:t>
            </a:r>
            <a:r>
              <a:rPr lang="fr-FR" dirty="0" err="1"/>
              <a:t>spécifique</a:t>
            </a:r>
            <a:r>
              <a:rPr lang="fr-FR" dirty="0"/>
              <a:t> du langage oral ? </a:t>
            </a:r>
          </a:p>
          <a:p>
            <a:pPr lvl="1"/>
            <a:r>
              <a:rPr lang="fr-FR" dirty="0"/>
              <a:t> De l’IVS: troubles </a:t>
            </a:r>
            <a:r>
              <a:rPr lang="fr-FR" dirty="0" err="1"/>
              <a:t>neurovisuels</a:t>
            </a:r>
            <a:r>
              <a:rPr lang="fr-FR" dirty="0"/>
              <a:t>? Dyspraxie? </a:t>
            </a:r>
          </a:p>
          <a:p>
            <a:pPr lvl="1"/>
            <a:r>
              <a:rPr lang="fr-FR" dirty="0"/>
              <a:t>De l’IRF : trouble logico-mathématiques, troubles </a:t>
            </a:r>
            <a:r>
              <a:rPr lang="fr-FR" dirty="0" err="1"/>
              <a:t>neurovisuels</a:t>
            </a:r>
            <a:r>
              <a:rPr lang="fr-FR" dirty="0"/>
              <a:t> ?</a:t>
            </a:r>
          </a:p>
          <a:p>
            <a:pPr lvl="1"/>
            <a:r>
              <a:rPr lang="fr-FR" dirty="0"/>
              <a:t>De l’IMT: dyslexie? Dysorthographie? TDA-H? troubles </a:t>
            </a:r>
            <a:r>
              <a:rPr lang="fr-FR" dirty="0" err="1"/>
              <a:t>dyséxécutifs</a:t>
            </a:r>
            <a:r>
              <a:rPr lang="fr-FR" dirty="0"/>
              <a:t>? </a:t>
            </a:r>
          </a:p>
          <a:p>
            <a:pPr lvl="1"/>
            <a:r>
              <a:rPr lang="fr-FR" dirty="0"/>
              <a:t> De l’IVT: ralentissement? TDA-H? Dysgraphie? </a:t>
            </a:r>
          </a:p>
          <a:p>
            <a:r>
              <a:rPr lang="fr-FR" dirty="0" err="1"/>
              <a:t>Hypothèses</a:t>
            </a:r>
            <a:r>
              <a:rPr lang="fr-FR" dirty="0"/>
              <a:t> à </a:t>
            </a:r>
            <a:r>
              <a:rPr lang="fr-FR" dirty="0" err="1"/>
              <a:t>étudier</a:t>
            </a:r>
            <a:r>
              <a:rPr lang="fr-FR" dirty="0"/>
              <a:t> avec des bilans </a:t>
            </a:r>
            <a:r>
              <a:rPr lang="fr-FR" dirty="0" err="1"/>
              <a:t>complémentaires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48610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WISC (IIII)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Permet (en association avec d’autres bilans) de : </a:t>
            </a:r>
          </a:p>
          <a:p>
            <a:pPr lvl="1"/>
            <a:r>
              <a:rPr lang="fr-FR" dirty="0"/>
              <a:t>Etablir un diagnostic </a:t>
            </a:r>
          </a:p>
          <a:p>
            <a:pPr lvl="1"/>
            <a:r>
              <a:rPr lang="fr-FR" dirty="0"/>
              <a:t>Ecarter un retard mental et orienter les types de bilans </a:t>
            </a:r>
            <a:r>
              <a:rPr lang="fr-FR" dirty="0" err="1"/>
              <a:t>complémentaires</a:t>
            </a:r>
            <a:r>
              <a:rPr lang="fr-FR" dirty="0"/>
              <a:t> à </a:t>
            </a:r>
            <a:r>
              <a:rPr lang="fr-FR" dirty="0" err="1"/>
              <a:t>prévoir</a:t>
            </a:r>
            <a:r>
              <a:rPr lang="fr-FR" dirty="0"/>
              <a:t>. </a:t>
            </a:r>
          </a:p>
          <a:p>
            <a:pPr lvl="1"/>
            <a:r>
              <a:rPr lang="fr-FR" dirty="0" err="1"/>
              <a:t>Déterminer</a:t>
            </a:r>
            <a:r>
              <a:rPr lang="fr-FR" dirty="0"/>
              <a:t> les prises en charge </a:t>
            </a:r>
            <a:r>
              <a:rPr lang="fr-FR" dirty="0" err="1"/>
              <a:t>nécessaires</a:t>
            </a:r>
            <a:r>
              <a:rPr lang="fr-FR" dirty="0"/>
              <a:t> </a:t>
            </a:r>
          </a:p>
          <a:p>
            <a:pPr lvl="1"/>
            <a:r>
              <a:rPr lang="fr-FR" dirty="0" err="1"/>
              <a:t>Définir</a:t>
            </a:r>
            <a:r>
              <a:rPr lang="fr-FR" dirty="0"/>
              <a:t> les adaptations scolaires (tiers temps...) </a:t>
            </a:r>
          </a:p>
          <a:p>
            <a:pPr lvl="1"/>
            <a:r>
              <a:rPr lang="fr-FR" dirty="0"/>
              <a:t>Etablir des pistes d’orientation scolaire (ULIS, SEGPA...). </a:t>
            </a:r>
          </a:p>
          <a:p>
            <a:pPr lvl="1"/>
            <a:r>
              <a:rPr lang="fr-FR" dirty="0"/>
              <a:t>Orienter la </a:t>
            </a:r>
            <a:r>
              <a:rPr lang="fr-FR" dirty="0" err="1"/>
              <a:t>rééducation</a:t>
            </a:r>
            <a:r>
              <a:rPr lang="fr-FR" dirty="0"/>
              <a:t> sur les faiblesses </a:t>
            </a:r>
            <a:r>
              <a:rPr lang="fr-FR" dirty="0" err="1"/>
              <a:t>relevées</a:t>
            </a:r>
            <a:r>
              <a:rPr lang="fr-FR" dirty="0"/>
              <a:t> tout en sollicitant au mieux les points forts de l’enfant. </a:t>
            </a:r>
          </a:p>
          <a:p>
            <a:pPr lvl="1"/>
            <a:r>
              <a:rPr lang="fr-FR" dirty="0"/>
              <a:t>Adapter les objectifs de la </a:t>
            </a:r>
            <a:r>
              <a:rPr lang="fr-FR" dirty="0" err="1"/>
              <a:t>rééducation</a:t>
            </a:r>
            <a:r>
              <a:rPr lang="fr-FR" dirty="0"/>
              <a:t> en fonction du potentiel de l’enfant.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36966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LIMITES WISC V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Evaluation globale, qui ne permet à elle seule de poser un diagnostic (sauf en cas de retard mental ou de haut potentiel). </a:t>
            </a:r>
          </a:p>
          <a:p>
            <a:r>
              <a:rPr lang="fr-FR" dirty="0"/>
              <a:t>Subtests </a:t>
            </a:r>
            <a:r>
              <a:rPr lang="fr-FR" dirty="0" err="1"/>
              <a:t>très</a:t>
            </a:r>
            <a:r>
              <a:rPr lang="fr-FR" dirty="0"/>
              <a:t> peu </a:t>
            </a:r>
            <a:r>
              <a:rPr lang="fr-FR" dirty="0" err="1"/>
              <a:t>spécifiques</a:t>
            </a:r>
            <a:r>
              <a:rPr lang="fr-FR" dirty="0"/>
              <a:t> car impliquant plusieurs fonctions cognitives en simultanées, d’où une </a:t>
            </a:r>
            <a:r>
              <a:rPr lang="fr-FR" dirty="0" err="1"/>
              <a:t>interprétation</a:t>
            </a:r>
            <a:r>
              <a:rPr lang="fr-FR" dirty="0"/>
              <a:t> pouvant </a:t>
            </a:r>
            <a:r>
              <a:rPr lang="fr-FR" dirty="0" err="1"/>
              <a:t>être</a:t>
            </a:r>
            <a:r>
              <a:rPr lang="fr-FR" dirty="0"/>
              <a:t> complexe. </a:t>
            </a:r>
          </a:p>
          <a:p>
            <a:r>
              <a:rPr lang="fr-FR" dirty="0" err="1"/>
              <a:t>Réalisation</a:t>
            </a:r>
            <a:r>
              <a:rPr lang="fr-FR" dirty="0"/>
              <a:t> faite sur une seule </a:t>
            </a:r>
            <a:r>
              <a:rPr lang="fr-FR" dirty="0" err="1"/>
              <a:t>séance</a:t>
            </a:r>
            <a:r>
              <a:rPr lang="fr-FR" dirty="0"/>
              <a:t>, ce qui ne permet pas toujours de bien </a:t>
            </a:r>
            <a:r>
              <a:rPr lang="fr-FR" dirty="0" err="1"/>
              <a:t>appréhender</a:t>
            </a:r>
            <a:r>
              <a:rPr lang="fr-FR" dirty="0"/>
              <a:t> le fonctionnement global de l’enfant.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122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bilan neuropsychologique une démarche diagnostic (II)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Chaque épreuve sollicite un éventail particulier de compétences cognitives</a:t>
            </a:r>
          </a:p>
          <a:p>
            <a:r>
              <a:rPr lang="fr-FR" dirty="0"/>
              <a:t>Le bilan neuropsychologique donne lieu à une analyse quantifiée (les notes standards) et une analyse qualitative (type d’erreur, niveau d’anxiété, </a:t>
            </a:r>
            <a:r>
              <a:rPr lang="fr-FR" dirty="0" err="1"/>
              <a:t>etc</a:t>
            </a:r>
            <a:r>
              <a:rPr lang="fr-FR" dirty="0"/>
              <a:t>), dont la synthèse débouche sur :</a:t>
            </a:r>
          </a:p>
          <a:p>
            <a:pPr lvl="1"/>
            <a:r>
              <a:rPr lang="fr-FR" dirty="0"/>
              <a:t> le diagnostic neuropsychologique</a:t>
            </a:r>
          </a:p>
          <a:p>
            <a:pPr lvl="1"/>
            <a:r>
              <a:rPr lang="fr-FR" dirty="0"/>
              <a:t>sur des préconisations thérapeutiques (rééducation/aménagements scolaires)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17838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TEA-CH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Batterie clinique destinée à l'examen des différentes capacités attentionnelles de l'enfant</a:t>
            </a:r>
            <a:endParaRPr lang="fr-FR" dirty="0"/>
          </a:p>
          <a:p>
            <a:r>
              <a:rPr lang="fr-FR" dirty="0"/>
              <a:t>2004, 9 épreuves </a:t>
            </a:r>
          </a:p>
          <a:p>
            <a:r>
              <a:rPr lang="fr-FR" dirty="0"/>
              <a:t>Trois modalités principales de l'attention sont évaluées : </a:t>
            </a:r>
          </a:p>
          <a:p>
            <a:pPr lvl="1"/>
            <a:r>
              <a:rPr lang="fr-FR" b="1" dirty="0"/>
              <a:t>L’attention soutenue</a:t>
            </a:r>
            <a:r>
              <a:rPr lang="fr-FR" dirty="0"/>
              <a:t> qui est la capacité à se concentrer sur une activité ;</a:t>
            </a:r>
          </a:p>
          <a:p>
            <a:pPr lvl="1"/>
            <a:r>
              <a:rPr lang="fr-FR" b="1" dirty="0"/>
              <a:t>L’attention focalisée</a:t>
            </a:r>
            <a:r>
              <a:rPr lang="fr-FR" dirty="0"/>
              <a:t> (sélective) qui est la capacité à résister à la distraction ;</a:t>
            </a:r>
          </a:p>
          <a:p>
            <a:pPr lvl="1"/>
            <a:r>
              <a:rPr lang="fr-FR" b="1" dirty="0"/>
              <a:t>Le contrôle attentionnel</a:t>
            </a:r>
            <a:r>
              <a:rPr lang="fr-FR" dirty="0"/>
              <a:t> qui est la capacité à changer, de façon harmonieuse, la direction de l’attention</a:t>
            </a:r>
          </a:p>
        </p:txBody>
      </p:sp>
    </p:spTree>
    <p:extLst>
      <p:ext uri="{BB962C8B-B14F-4D97-AF65-F5344CB8AC3E}">
        <p14:creationId xmlns:p14="http://schemas.microsoft.com/office/powerpoint/2010/main" val="3971162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épreuves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FR" b="1" dirty="0"/>
              <a:t>Recherche dans le ciel </a:t>
            </a:r>
            <a:r>
              <a:rPr lang="fr-FR" dirty="0"/>
              <a:t>:</a:t>
            </a:r>
            <a:r>
              <a:rPr lang="fr-FR" b="1" dirty="0"/>
              <a:t> </a:t>
            </a:r>
            <a:r>
              <a:rPr lang="fr-FR" dirty="0"/>
              <a:t>attention sélective / attention focalisée.</a:t>
            </a:r>
          </a:p>
          <a:p>
            <a:pPr lvl="0"/>
            <a:r>
              <a:rPr lang="fr-FR" b="1" dirty="0"/>
              <a:t>Coups de fusil</a:t>
            </a:r>
            <a:r>
              <a:rPr lang="fr-FR" dirty="0"/>
              <a:t> : attention soutenue.</a:t>
            </a:r>
          </a:p>
          <a:p>
            <a:pPr lvl="0"/>
            <a:r>
              <a:rPr lang="fr-FR" b="1" dirty="0"/>
              <a:t>Les petits hommes verts</a:t>
            </a:r>
            <a:r>
              <a:rPr lang="fr-FR" dirty="0"/>
              <a:t> : contrôle attentionnel / flexibilité.</a:t>
            </a:r>
          </a:p>
          <a:p>
            <a:pPr lvl="0"/>
            <a:r>
              <a:rPr lang="fr-FR" b="1" dirty="0"/>
              <a:t>Faire deux choses à la fois</a:t>
            </a:r>
            <a:r>
              <a:rPr lang="fr-FR" dirty="0"/>
              <a:t> : attention soutenue et divisée.</a:t>
            </a:r>
          </a:p>
          <a:p>
            <a:pPr lvl="0"/>
            <a:r>
              <a:rPr lang="fr-FR" b="1" dirty="0"/>
              <a:t>Carte géographique</a:t>
            </a:r>
            <a:r>
              <a:rPr lang="fr-FR" dirty="0"/>
              <a:t> : attention sélective /focalisée.</a:t>
            </a:r>
          </a:p>
          <a:p>
            <a:pPr lvl="0"/>
            <a:r>
              <a:rPr lang="fr-FR" b="1" dirty="0"/>
              <a:t>Écouter deux choses à la fois</a:t>
            </a:r>
            <a:r>
              <a:rPr lang="fr-FR" dirty="0"/>
              <a:t> : attention soutenue.</a:t>
            </a:r>
          </a:p>
          <a:p>
            <a:pPr lvl="0"/>
            <a:r>
              <a:rPr lang="fr-FR" b="1" dirty="0"/>
              <a:t>Marche - Arrête</a:t>
            </a:r>
            <a:r>
              <a:rPr lang="fr-FR" dirty="0"/>
              <a:t> : attention soutenue et inhibition de réponses.</a:t>
            </a:r>
          </a:p>
          <a:p>
            <a:pPr lvl="0"/>
            <a:r>
              <a:rPr lang="fr-FR" b="1" dirty="0"/>
              <a:t>Mondes contraires</a:t>
            </a:r>
            <a:r>
              <a:rPr lang="fr-FR" dirty="0"/>
              <a:t> : contrôle attentionnel / flexibilité.</a:t>
            </a:r>
          </a:p>
          <a:p>
            <a:r>
              <a:rPr lang="fr-FR" b="1" dirty="0"/>
              <a:t>Transmission de Codes</a:t>
            </a:r>
            <a:r>
              <a:rPr lang="fr-FR" dirty="0"/>
              <a:t> : attention soutenue</a:t>
            </a:r>
          </a:p>
        </p:txBody>
      </p:sp>
    </p:spTree>
    <p:extLst>
      <p:ext uri="{BB962C8B-B14F-4D97-AF65-F5344CB8AC3E}">
        <p14:creationId xmlns:p14="http://schemas.microsoft.com/office/powerpoint/2010/main" val="40055634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NEPSY II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• Population:</a:t>
            </a:r>
          </a:p>
          <a:p>
            <a:pPr lvl="1"/>
            <a:r>
              <a:rPr lang="fr-FR" dirty="0"/>
              <a:t>5 ans à 16 ans 11 mois</a:t>
            </a:r>
          </a:p>
          <a:p>
            <a:r>
              <a:rPr lang="fr-FR" dirty="0"/>
              <a:t>31 </a:t>
            </a:r>
            <a:r>
              <a:rPr lang="fr-FR" dirty="0" err="1"/>
              <a:t>épreuves</a:t>
            </a:r>
            <a:r>
              <a:rPr lang="fr-FR" dirty="0"/>
              <a:t> + 4 </a:t>
            </a:r>
            <a:r>
              <a:rPr lang="fr-FR" dirty="0" err="1"/>
              <a:t>tâches</a:t>
            </a:r>
            <a:r>
              <a:rPr lang="fr-FR" dirty="0"/>
              <a:t> de rappel </a:t>
            </a:r>
            <a:r>
              <a:rPr lang="fr-FR" dirty="0" err="1"/>
              <a:t>différe</a:t>
            </a:r>
            <a:endParaRPr lang="fr-FR" dirty="0"/>
          </a:p>
          <a:p>
            <a:pPr lvl="1"/>
            <a:r>
              <a:rPr lang="fr-FR" dirty="0"/>
              <a:t> 6 domaines d’</a:t>
            </a:r>
            <a:r>
              <a:rPr lang="fr-FR" dirty="0" err="1"/>
              <a:t>évaluation</a:t>
            </a:r>
            <a:r>
              <a:rPr lang="fr-FR" dirty="0"/>
              <a:t> </a:t>
            </a:r>
          </a:p>
          <a:p>
            <a:r>
              <a:rPr lang="fr-FR" dirty="0" err="1"/>
              <a:t>Durée</a:t>
            </a:r>
            <a:r>
              <a:rPr lang="fr-FR" dirty="0"/>
              <a:t> de passation variable selon le type d’</a:t>
            </a:r>
            <a:r>
              <a:rPr lang="fr-FR" dirty="0" err="1"/>
              <a:t>évaluation</a:t>
            </a:r>
            <a:r>
              <a:rPr lang="fr-FR" dirty="0"/>
              <a:t> </a:t>
            </a:r>
            <a:r>
              <a:rPr lang="fr-FR" dirty="0" err="1"/>
              <a:t>envisagée</a:t>
            </a:r>
            <a:r>
              <a:rPr lang="fr-FR" dirty="0"/>
              <a:t> par le praticien : </a:t>
            </a:r>
          </a:p>
          <a:p>
            <a:pPr lvl="1"/>
            <a:r>
              <a:rPr lang="fr-FR" dirty="0"/>
              <a:t>Batterie de consultation </a:t>
            </a:r>
            <a:r>
              <a:rPr lang="fr-FR" dirty="0" err="1"/>
              <a:t>générale</a:t>
            </a:r>
            <a:r>
              <a:rPr lang="fr-FR" dirty="0"/>
              <a:t> : Environ 60 minutes</a:t>
            </a:r>
          </a:p>
          <a:p>
            <a:pPr lvl="1"/>
            <a:r>
              <a:rPr lang="fr-FR" dirty="0"/>
              <a:t>Batteries </a:t>
            </a:r>
            <a:r>
              <a:rPr lang="fr-FR" dirty="0" err="1"/>
              <a:t>spécifiques</a:t>
            </a:r>
            <a:r>
              <a:rPr lang="fr-FR" dirty="0"/>
              <a:t> pour une </a:t>
            </a:r>
            <a:r>
              <a:rPr lang="fr-FR" dirty="0" err="1"/>
              <a:t>évaluation</a:t>
            </a:r>
            <a:r>
              <a:rPr lang="fr-FR" dirty="0"/>
              <a:t> diagnostique </a:t>
            </a:r>
            <a:r>
              <a:rPr lang="fr-FR" dirty="0" err="1"/>
              <a:t>sélective</a:t>
            </a:r>
            <a:r>
              <a:rPr lang="fr-FR" dirty="0"/>
              <a:t> : </a:t>
            </a:r>
            <a:r>
              <a:rPr lang="fr-FR" dirty="0" err="1"/>
              <a:t>Durée</a:t>
            </a:r>
            <a:r>
              <a:rPr lang="fr-FR" dirty="0"/>
              <a:t> variable suivant les subtests </a:t>
            </a:r>
            <a:r>
              <a:rPr lang="fr-FR" dirty="0" err="1"/>
              <a:t>administrés</a:t>
            </a:r>
            <a:endParaRPr lang="fr-FR" dirty="0"/>
          </a:p>
          <a:p>
            <a:pPr lvl="1"/>
            <a:r>
              <a:rPr lang="fr-FR" dirty="0"/>
              <a:t>Evaluation </a:t>
            </a:r>
            <a:r>
              <a:rPr lang="fr-FR" dirty="0" err="1"/>
              <a:t>complète</a:t>
            </a:r>
            <a:r>
              <a:rPr lang="fr-FR" dirty="0"/>
              <a:t> : Environ 2 à 3 heures </a:t>
            </a:r>
          </a:p>
        </p:txBody>
      </p:sp>
    </p:spTree>
    <p:extLst>
      <p:ext uri="{BB962C8B-B14F-4D97-AF65-F5344CB8AC3E}">
        <p14:creationId xmlns:p14="http://schemas.microsoft.com/office/powerpoint/2010/main" val="28356581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NEPSY II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Attention / Fonctions </a:t>
            </a:r>
            <a:r>
              <a:rPr lang="fr-FR" dirty="0" err="1"/>
              <a:t>exécutives</a:t>
            </a:r>
            <a:r>
              <a:rPr lang="fr-FR" dirty="0"/>
              <a:t> </a:t>
            </a:r>
            <a:endParaRPr lang="fr-FR" dirty="0">
              <a:latin typeface="Wingdings"/>
            </a:endParaRPr>
          </a:p>
          <a:p>
            <a:r>
              <a:rPr lang="fr-FR" dirty="0"/>
              <a:t>Langage</a:t>
            </a:r>
          </a:p>
          <a:p>
            <a:r>
              <a:rPr lang="fr-FR" dirty="0" err="1"/>
              <a:t>Mémoire</a:t>
            </a:r>
            <a:r>
              <a:rPr lang="fr-FR" dirty="0"/>
              <a:t> / Apprentissages</a:t>
            </a:r>
          </a:p>
          <a:p>
            <a:r>
              <a:rPr lang="fr-FR" dirty="0"/>
              <a:t>Fonctions sensorimotrices </a:t>
            </a:r>
            <a:endParaRPr lang="fr-FR" dirty="0">
              <a:latin typeface="Wingdings"/>
            </a:endParaRPr>
          </a:p>
          <a:p>
            <a:r>
              <a:rPr lang="fr-FR" dirty="0"/>
              <a:t>Traitements </a:t>
            </a:r>
            <a:r>
              <a:rPr lang="fr-FR" dirty="0" err="1"/>
              <a:t>visuospatiaux</a:t>
            </a:r>
            <a:r>
              <a:rPr lang="fr-FR" dirty="0"/>
              <a:t> </a:t>
            </a:r>
          </a:p>
          <a:p>
            <a:r>
              <a:rPr lang="fr-FR"/>
              <a:t>Fonctions Sensorimotrices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0355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faire un bilan ?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Retard dans le développement du langage, de la parole, du graphisme ou de la motricité fine</a:t>
            </a:r>
          </a:p>
          <a:p>
            <a:r>
              <a:rPr lang="fr-FR" dirty="0"/>
              <a:t>Difficulté persistante dans les apprentissages tels que la lecture, l’orthographe, le calcul</a:t>
            </a:r>
          </a:p>
          <a:p>
            <a:r>
              <a:rPr lang="fr-FR" dirty="0"/>
              <a:t>Absence de progrès après un an d’une rééducation orthophonique ou psychomotrice</a:t>
            </a:r>
          </a:p>
          <a:p>
            <a:r>
              <a:rPr lang="fr-FR" dirty="0"/>
              <a:t>Echec scolaire inexpliqué chez un enfant intelligent, curieux et motivé par la scolarité</a:t>
            </a:r>
          </a:p>
        </p:txBody>
      </p:sp>
    </p:spTree>
    <p:extLst>
      <p:ext uri="{BB962C8B-B14F-4D97-AF65-F5344CB8AC3E}">
        <p14:creationId xmlns:p14="http://schemas.microsoft.com/office/powerpoint/2010/main" val="99212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Quelles épreuves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Début/base : WISC V</a:t>
            </a:r>
          </a:p>
          <a:p>
            <a:r>
              <a:rPr lang="fr-FR" dirty="0"/>
              <a:t>Ensuite,</a:t>
            </a:r>
          </a:p>
          <a:p>
            <a:pPr lvl="1"/>
            <a:r>
              <a:rPr lang="fr-FR" dirty="0"/>
              <a:t>NEPSY II</a:t>
            </a:r>
          </a:p>
          <a:p>
            <a:pPr lvl="1"/>
            <a:r>
              <a:rPr lang="fr-FR" dirty="0"/>
              <a:t>TEA-CH et tests d’attention papier crayon</a:t>
            </a:r>
          </a:p>
          <a:p>
            <a:pPr lvl="1"/>
            <a:r>
              <a:rPr lang="fr-FR" dirty="0"/>
              <a:t>KABC II</a:t>
            </a:r>
          </a:p>
          <a:p>
            <a:pPr lvl="1"/>
            <a:r>
              <a:rPr lang="fr-FR" dirty="0"/>
              <a:t>Figure de Rey</a:t>
            </a:r>
          </a:p>
          <a:p>
            <a:pPr lvl="1"/>
            <a:r>
              <a:rPr lang="fr-FR" dirty="0"/>
              <a:t>Epreuves Exécutives : Tour de Londres, Stroop, TMT …</a:t>
            </a:r>
          </a:p>
          <a:p>
            <a:pPr lvl="1"/>
            <a:r>
              <a:rPr lang="fr-FR" dirty="0"/>
              <a:t>CMS</a:t>
            </a:r>
          </a:p>
          <a:p>
            <a:pPr marL="349250" lvl="1" indent="0">
              <a:buNone/>
            </a:pPr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2712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WISC V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933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Qu’est ce que le WISC V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C’est une batterie d’</a:t>
            </a:r>
            <a:r>
              <a:rPr lang="fr-FR" dirty="0" err="1"/>
              <a:t>évaluation</a:t>
            </a:r>
            <a:r>
              <a:rPr lang="fr-FR" dirty="0"/>
              <a:t> de l’efficience intellectuelle pour les enfants </a:t>
            </a:r>
            <a:r>
              <a:rPr lang="fr-FR" dirty="0" err="1"/>
              <a:t>âgés</a:t>
            </a:r>
            <a:r>
              <a:rPr lang="fr-FR" dirty="0"/>
              <a:t> entre 6 et 16  ans et 11 mois </a:t>
            </a:r>
          </a:p>
          <a:p>
            <a:r>
              <a:rPr lang="fr-FR" dirty="0"/>
              <a:t>Normes datant de 2016 et </a:t>
            </a:r>
            <a:r>
              <a:rPr lang="fr-FR" dirty="0" err="1"/>
              <a:t>établies</a:t>
            </a:r>
            <a:r>
              <a:rPr lang="fr-FR" dirty="0"/>
              <a:t> sur une population de 1100 enfants </a:t>
            </a:r>
          </a:p>
          <a:p>
            <a:r>
              <a:rPr lang="fr-FR" dirty="0"/>
              <a:t>Autres batteries existantes: </a:t>
            </a:r>
          </a:p>
          <a:p>
            <a:pPr lvl="1"/>
            <a:r>
              <a:rPr lang="fr-FR" dirty="0"/>
              <a:t> De 2 ans 1⁄2 à 7 ans: WPPSI III </a:t>
            </a:r>
          </a:p>
          <a:p>
            <a:pPr lvl="1"/>
            <a:r>
              <a:rPr lang="fr-FR" dirty="0"/>
              <a:t> De 16 à 89 ans : WAIS IV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16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l’envisager (I)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Pour confirmer ou infirmer une </a:t>
            </a:r>
            <a:r>
              <a:rPr lang="fr-FR" dirty="0" err="1"/>
              <a:t>hypothèse</a:t>
            </a:r>
            <a:r>
              <a:rPr lang="fr-FR" dirty="0"/>
              <a:t> de retard mental ou de </a:t>
            </a:r>
            <a:r>
              <a:rPr lang="fr-FR" dirty="0" err="1"/>
              <a:t>précocite</a:t>
            </a:r>
            <a:r>
              <a:rPr lang="fr-FR" dirty="0"/>
              <a:t>́ intellectuelle. </a:t>
            </a:r>
          </a:p>
          <a:p>
            <a:r>
              <a:rPr lang="fr-FR" dirty="0"/>
              <a:t>En cas de pathologies neurologiques (TC, </a:t>
            </a:r>
            <a:r>
              <a:rPr lang="fr-FR" dirty="0" err="1"/>
              <a:t>épilepsie</a:t>
            </a:r>
            <a:r>
              <a:rPr lang="fr-FR" dirty="0"/>
              <a:t>, grande </a:t>
            </a:r>
            <a:r>
              <a:rPr lang="fr-FR" dirty="0" err="1"/>
              <a:t>prématurite</a:t>
            </a:r>
            <a:r>
              <a:rPr lang="fr-FR" dirty="0"/>
              <a:t>) ou </a:t>
            </a:r>
            <a:r>
              <a:rPr lang="fr-FR" dirty="0" err="1"/>
              <a:t>génétiques</a:t>
            </a:r>
            <a:r>
              <a:rPr lang="fr-FR" dirty="0"/>
              <a:t> </a:t>
            </a:r>
          </a:p>
          <a:p>
            <a:r>
              <a:rPr lang="fr-FR" dirty="0"/>
              <a:t>Pour </a:t>
            </a:r>
            <a:r>
              <a:rPr lang="fr-FR" dirty="0" err="1"/>
              <a:t>établir</a:t>
            </a:r>
            <a:r>
              <a:rPr lang="fr-FR" dirty="0"/>
              <a:t> un diagnostic de trouble </a:t>
            </a:r>
            <a:r>
              <a:rPr lang="fr-FR" dirty="0" err="1"/>
              <a:t>spécifique</a:t>
            </a:r>
            <a:r>
              <a:rPr lang="fr-FR" dirty="0"/>
              <a:t> des apprentissages : </a:t>
            </a:r>
          </a:p>
          <a:p>
            <a:pPr lvl="1"/>
            <a:r>
              <a:rPr lang="fr-FR" dirty="0"/>
              <a:t>Difficultés scolaires</a:t>
            </a:r>
          </a:p>
          <a:p>
            <a:pPr lvl="1"/>
            <a:r>
              <a:rPr lang="fr-FR" dirty="0"/>
              <a:t>Dossier MDPH </a:t>
            </a:r>
          </a:p>
          <a:p>
            <a:pPr lvl="1"/>
            <a:r>
              <a:rPr lang="fr-FR" dirty="0"/>
              <a:t>Adaptations scolaires, AVS, </a:t>
            </a:r>
            <a:r>
              <a:rPr lang="fr-FR" dirty="0" err="1"/>
              <a:t>matériel</a:t>
            </a:r>
            <a:r>
              <a:rPr lang="fr-FR" dirty="0"/>
              <a:t> </a:t>
            </a:r>
            <a:r>
              <a:rPr lang="fr-FR" dirty="0" err="1"/>
              <a:t>spécifique</a:t>
            </a:r>
            <a:r>
              <a:rPr lang="fr-FR" dirty="0"/>
              <a:t>...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8335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l’envisager (II)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Intéressant</a:t>
            </a:r>
            <a:r>
              <a:rPr lang="fr-FR" dirty="0"/>
              <a:t> en examen de </a:t>
            </a:r>
            <a:r>
              <a:rPr lang="fr-FR" dirty="0" err="1"/>
              <a:t>première</a:t>
            </a:r>
            <a:r>
              <a:rPr lang="fr-FR" dirty="0"/>
              <a:t> intention pour orienter ensuite les investigations. </a:t>
            </a:r>
          </a:p>
          <a:p>
            <a:r>
              <a:rPr lang="fr-FR" dirty="0"/>
              <a:t>Permet de dresser des </a:t>
            </a:r>
            <a:r>
              <a:rPr lang="fr-FR" dirty="0" err="1"/>
              <a:t>hypothèses</a:t>
            </a:r>
            <a:r>
              <a:rPr lang="fr-FR" dirty="0"/>
              <a:t> sur un trouble des apprentissages, à </a:t>
            </a:r>
            <a:r>
              <a:rPr lang="fr-FR" dirty="0" err="1"/>
              <a:t>vérifier</a:t>
            </a:r>
            <a:r>
              <a:rPr lang="fr-FR" dirty="0"/>
              <a:t> ensuite par d’autres bilans (neuropsychologique, </a:t>
            </a:r>
            <a:r>
              <a:rPr lang="fr-FR" dirty="0" err="1"/>
              <a:t>psycho-moteur</a:t>
            </a:r>
            <a:r>
              <a:rPr lang="fr-FR" dirty="0"/>
              <a:t>, orthophonique...) </a:t>
            </a:r>
          </a:p>
          <a:p>
            <a:r>
              <a:rPr lang="fr-FR" dirty="0"/>
              <a:t>Permet de comprendre d’</a:t>
            </a:r>
            <a:r>
              <a:rPr lang="fr-FR" dirty="0" err="1"/>
              <a:t>éventuels</a:t>
            </a:r>
            <a:r>
              <a:rPr lang="fr-FR" dirty="0"/>
              <a:t> blocages </a:t>
            </a:r>
            <a:r>
              <a:rPr lang="fr-FR" dirty="0" err="1"/>
              <a:t>remarqués</a:t>
            </a:r>
            <a:r>
              <a:rPr lang="fr-FR" dirty="0"/>
              <a:t> en </a:t>
            </a:r>
            <a:r>
              <a:rPr lang="fr-FR" dirty="0" err="1"/>
              <a:t>rééducation</a:t>
            </a:r>
            <a:r>
              <a:rPr lang="fr-FR" dirty="0"/>
              <a:t>. </a:t>
            </a:r>
          </a:p>
          <a:p>
            <a:r>
              <a:rPr lang="fr-FR" dirty="0" err="1"/>
              <a:t>Détermine</a:t>
            </a:r>
            <a:r>
              <a:rPr lang="fr-FR" dirty="0"/>
              <a:t> les points forts et faiblesses de l’enfant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763141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515</TotalTime>
  <Words>1997</Words>
  <Application>Microsoft Office PowerPoint</Application>
  <PresentationFormat>Affichage à l'écran (4:3)</PresentationFormat>
  <Paragraphs>246</Paragraphs>
  <Slides>33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8" baseType="lpstr">
      <vt:lpstr>Calibri</vt:lpstr>
      <vt:lpstr>Century Gothic</vt:lpstr>
      <vt:lpstr>Wingdings</vt:lpstr>
      <vt:lpstr>Wingdings 2</vt:lpstr>
      <vt:lpstr>Perception</vt:lpstr>
      <vt:lpstr>BILAN NEUROPSYCHOLOGIQUE CHEZ LES ENFANTS DYS</vt:lpstr>
      <vt:lpstr>Le bilan neuropsychologique une démarche diagnostic (I)</vt:lpstr>
      <vt:lpstr>Le bilan neuropsychologique une démarche diagnostic (II)</vt:lpstr>
      <vt:lpstr>Quand faire un bilan ?</vt:lpstr>
      <vt:lpstr>Quelles épreuves ?</vt:lpstr>
      <vt:lpstr>LE WISC V</vt:lpstr>
      <vt:lpstr>Qu’est ce que le WISC V ?</vt:lpstr>
      <vt:lpstr>Quand l’envisager (I)</vt:lpstr>
      <vt:lpstr>Quand l’envisager (II)</vt:lpstr>
      <vt:lpstr>Composition WISC V</vt:lpstr>
      <vt:lpstr>Normes des différents indices</vt:lpstr>
      <vt:lpstr>Normes subtests</vt:lpstr>
      <vt:lpstr>Condition de passation</vt:lpstr>
      <vt:lpstr>L’indice de compréhension Verbale (I)</vt:lpstr>
      <vt:lpstr>L’indice de compréhension Verbale (II)</vt:lpstr>
      <vt:lpstr>L’indice visuo-spatial(I)</vt:lpstr>
      <vt:lpstr>L’indice visuo-spatial(II)</vt:lpstr>
      <vt:lpstr>L’indice de Raisonnement fluide(I)</vt:lpstr>
      <vt:lpstr>L’indice de Raisonnement fluide(II)</vt:lpstr>
      <vt:lpstr>L’indice de Mémoire de Travail (I)</vt:lpstr>
      <vt:lpstr>L’indice de Mémoire de Travail (II)</vt:lpstr>
      <vt:lpstr>L’indice de Vitesse de Traitement (I)</vt:lpstr>
      <vt:lpstr>L’indice de Vitesse de Traitement (II)</vt:lpstr>
      <vt:lpstr>Analyse du WISC</vt:lpstr>
      <vt:lpstr>Analyse du WISC (I)</vt:lpstr>
      <vt:lpstr>Analyse du WISC (II)</vt:lpstr>
      <vt:lpstr>Analyse du WISC (III)</vt:lpstr>
      <vt:lpstr>Analyse du WISC (IIII)</vt:lpstr>
      <vt:lpstr>LIMITES WISC V</vt:lpstr>
      <vt:lpstr>TEA-CH</vt:lpstr>
      <vt:lpstr>Les épreuves</vt:lpstr>
      <vt:lpstr>NEPSY II</vt:lpstr>
      <vt:lpstr>NEPSY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NEUROPSYCHOLOGIQUE CHEZ LES ENFANTS DYS</dc:title>
  <dc:creator>Elodie</dc:creator>
  <cp:lastModifiedBy>inès barré</cp:lastModifiedBy>
  <cp:revision>25</cp:revision>
  <dcterms:created xsi:type="dcterms:W3CDTF">2014-10-06T18:48:50Z</dcterms:created>
  <dcterms:modified xsi:type="dcterms:W3CDTF">2019-11-27T11:00:09Z</dcterms:modified>
</cp:coreProperties>
</file>